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7" r:id="rId2"/>
    <p:sldId id="273" r:id="rId3"/>
    <p:sldId id="274" r:id="rId4"/>
    <p:sldId id="275" r:id="rId5"/>
    <p:sldId id="317" r:id="rId6"/>
    <p:sldId id="318" r:id="rId7"/>
    <p:sldId id="319" r:id="rId8"/>
    <p:sldId id="320" r:id="rId9"/>
    <p:sldId id="321" r:id="rId10"/>
    <p:sldId id="304" r:id="rId11"/>
    <p:sldId id="269" r:id="rId12"/>
    <p:sldId id="258" r:id="rId13"/>
    <p:sldId id="279" r:id="rId14"/>
    <p:sldId id="322" r:id="rId15"/>
    <p:sldId id="323" r:id="rId16"/>
    <p:sldId id="324" r:id="rId17"/>
    <p:sldId id="260" r:id="rId18"/>
    <p:sldId id="283" r:id="rId19"/>
    <p:sldId id="305" r:id="rId20"/>
    <p:sldId id="306" r:id="rId21"/>
    <p:sldId id="307" r:id="rId22"/>
    <p:sldId id="285" r:id="rId23"/>
    <p:sldId id="325" r:id="rId24"/>
    <p:sldId id="327" r:id="rId25"/>
    <p:sldId id="328" r:id="rId26"/>
    <p:sldId id="329" r:id="rId27"/>
    <p:sldId id="330" r:id="rId28"/>
    <p:sldId id="287" r:id="rId29"/>
    <p:sldId id="314" r:id="rId30"/>
    <p:sldId id="308" r:id="rId31"/>
    <p:sldId id="331" r:id="rId32"/>
    <p:sldId id="332" r:id="rId33"/>
    <p:sldId id="298" r:id="rId34"/>
    <p:sldId id="334" r:id="rId35"/>
    <p:sldId id="290" r:id="rId36"/>
    <p:sldId id="335" r:id="rId37"/>
    <p:sldId id="336" r:id="rId38"/>
    <p:sldId id="337" r:id="rId39"/>
    <p:sldId id="338" r:id="rId40"/>
    <p:sldId id="315" r:id="rId41"/>
    <p:sldId id="303" r:id="rId42"/>
    <p:sldId id="339" r:id="rId43"/>
    <p:sldId id="333" r:id="rId4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CC"/>
    <a:srgbClr val="CC0000"/>
    <a:srgbClr val="FF9966"/>
    <a:srgbClr val="003399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91" autoAdjust="0"/>
    <p:restoredTop sz="94671" autoAdjust="0"/>
  </p:normalViewPr>
  <p:slideViewPr>
    <p:cSldViewPr>
      <p:cViewPr>
        <p:scale>
          <a:sx n="70" d="100"/>
          <a:sy n="70" d="100"/>
        </p:scale>
        <p:origin x="-144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F9F42C-0DBD-4F89-AA75-C033ED7F3E2E}" type="datetimeFigureOut">
              <a:rPr lang="ru-RU" smtClean="0"/>
              <a:t>18.05.2017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E09AC1-A225-4E4D-A58D-3BABB2945C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24496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E09AC1-A225-4E4D-A58D-3BABB2945C34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02327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E09AC1-A225-4E4D-A58D-3BABB2945C34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99345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E09AC1-A225-4E4D-A58D-3BABB2945C34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92958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E47569-A960-4FC5-BB14-71EEB4B7AE9A}" type="datetimeFigureOut">
              <a:rPr lang="ru-RU"/>
              <a:pPr>
                <a:defRPr/>
              </a:pPr>
              <a:t>18.05.2017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543BC0-C6EF-4C42-AF92-2A21F005C9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6E8C7B-DC55-4893-B88F-BC61131082EA}" type="datetimeFigureOut">
              <a:rPr lang="ru-RU"/>
              <a:pPr>
                <a:defRPr/>
              </a:pPr>
              <a:t>18.05.2017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73E628-F539-450E-877E-246FFCBAD1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C3E60B-D52A-44A4-B273-70F4308AF67A}" type="datetimeFigureOut">
              <a:rPr lang="ru-RU"/>
              <a:pPr>
                <a:defRPr/>
              </a:pPr>
              <a:t>18.05.2017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AE7673-FA3A-48C9-B944-82C85418D0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B2C98F-E3F6-49C1-AFE4-126958F5461F}" type="datetimeFigureOut">
              <a:rPr lang="ru-RU"/>
              <a:pPr>
                <a:defRPr/>
              </a:pPr>
              <a:t>18.05.2017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C411E3-CEA2-44C6-BA30-0E126D6802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ED8745-05E7-41C1-98B9-460E42828A3F}" type="datetimeFigureOut">
              <a:rPr lang="ru-RU"/>
              <a:pPr>
                <a:defRPr/>
              </a:pPr>
              <a:t>18.05.2017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5E0EBC-A84F-46DE-902F-31EBD850F9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2E3512-2B37-4B7A-9266-B662AF474331}" type="datetimeFigureOut">
              <a:rPr lang="ru-RU"/>
              <a:pPr>
                <a:defRPr/>
              </a:pPr>
              <a:t>18.05.2017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B30FE2-D46D-4DBA-A1D9-82BB462729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7D1425-331E-42AE-A961-2823907ED76D}" type="datetimeFigureOut">
              <a:rPr lang="ru-RU"/>
              <a:pPr>
                <a:defRPr/>
              </a:pPr>
              <a:t>18.05.2017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EC4C82-B6FD-40D2-9A93-789A85FA56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5B76AE-95F7-4C8C-A208-44FAB81A7417}" type="datetimeFigureOut">
              <a:rPr lang="ru-RU"/>
              <a:pPr>
                <a:defRPr/>
              </a:pPr>
              <a:t>18.05.2017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878C75-DE3B-4895-820C-5A1A4D3941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E45A73-9B6E-4B6A-B91E-9175AB5F52FD}" type="datetimeFigureOut">
              <a:rPr lang="ru-RU"/>
              <a:pPr>
                <a:defRPr/>
              </a:pPr>
              <a:t>18.05.2017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DBA0F5-C695-45E7-9CB4-31AF3A2DE3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302FB9-FD32-46FC-A838-313A00C637A5}" type="datetimeFigureOut">
              <a:rPr lang="ru-RU"/>
              <a:pPr>
                <a:defRPr/>
              </a:pPr>
              <a:t>18.05.2017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A41E38-0935-4513-AD58-E0B378F001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FFC3D6-3FFC-44B3-BF8E-3AADD794DF03}" type="datetimeFigureOut">
              <a:rPr lang="ru-RU"/>
              <a:pPr>
                <a:defRPr/>
              </a:pPr>
              <a:t>18.05.2017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318E86-FFBE-493B-9810-DE88473A50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E4BA179-3145-4A5F-8828-66E1EB3DF08A}" type="datetimeFigureOut">
              <a:rPr lang="ru-RU"/>
              <a:pPr>
                <a:defRPr/>
              </a:pPr>
              <a:t>18.05.2017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ACDB35A-928E-44B1-AC8A-5A4A979964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1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jpeg"/><Relationship Id="rId11" Type="http://schemas.openxmlformats.org/officeDocument/2006/relationships/image" Target="../media/image8.jpeg"/><Relationship Id="rId5" Type="http://schemas.openxmlformats.org/officeDocument/2006/relationships/image" Target="../media/image3.png"/><Relationship Id="rId10" Type="http://schemas.openxmlformats.org/officeDocument/2006/relationships/image" Target="../media/image7.jpeg"/><Relationship Id="rId4" Type="http://schemas.openxmlformats.org/officeDocument/2006/relationships/oleObject" Target="../embeddings/oleObject1.bin"/><Relationship Id="rId9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1"/>
          <p:cNvPicPr>
            <a:picLocks noChangeAspect="1"/>
          </p:cNvPicPr>
          <p:nvPr/>
        </p:nvPicPr>
        <p:blipFill>
          <a:blip r:embed="rId2"/>
          <a:srcRect t="-2" b="18245"/>
          <a:stretch>
            <a:fillRect/>
          </a:stretch>
        </p:blipFill>
        <p:spPr bwMode="auto">
          <a:xfrm>
            <a:off x="-36513" y="1196975"/>
            <a:ext cx="9204326" cy="568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70914" y="2708920"/>
            <a:ext cx="7789472" cy="4149080"/>
          </a:xfrm>
          <a:extLst/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800" b="1" dirty="0" smtClean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Отчет </a:t>
            </a:r>
            <a:br>
              <a:rPr lang="ru-RU" sz="4800" b="1" dirty="0" smtClean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4800" b="1" dirty="0" smtClean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 состоянии выполнения проекта </a:t>
            </a:r>
            <a:r>
              <a:rPr lang="de-DE" sz="4800" b="1" dirty="0" smtClean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NETCENG </a:t>
            </a:r>
            <a:endParaRPr lang="ru-RU" sz="4800" b="1" dirty="0" smtClean="0">
              <a:ln w="28575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4800" b="1" dirty="0" smtClean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 </a:t>
            </a:r>
            <a:r>
              <a:rPr lang="ru-RU" sz="4800" b="1" dirty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КПИ им. Игоря </a:t>
            </a:r>
            <a:r>
              <a:rPr lang="ru-RU" sz="4800" b="1" dirty="0" smtClean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Сикорского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4800" b="1" dirty="0" smtClean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2017 г.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2958" y="3616194"/>
            <a:ext cx="8218084" cy="2952328"/>
          </a:xfrm>
        </p:spPr>
        <p:txBody>
          <a:bodyPr/>
          <a:lstStyle/>
          <a:p>
            <a:pPr marL="685800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ru-RU" sz="2400" b="1" i="1" spc="50" dirty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Кафедра приборов и систем </a:t>
            </a:r>
            <a:r>
              <a:rPr lang="ru-RU" sz="2400" b="1" i="1" spc="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управления</a:t>
            </a:r>
            <a:r>
              <a:rPr lang="en-US" sz="2400" b="1" i="1" spc="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400" b="1" i="1" spc="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летательными аппаратами</a:t>
            </a:r>
            <a:endParaRPr lang="ru-RU" sz="2400" b="1" i="1" spc="50" dirty="0">
              <a:ln w="11430"/>
              <a:solidFill>
                <a:schemeClr val="tx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marL="685800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ru-RU" sz="2400" b="1" i="1" spc="50" dirty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Кафедра информационно-измерительной техники</a:t>
            </a:r>
          </a:p>
          <a:p>
            <a:pPr marL="685800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ru-RU" sz="2400" b="1" i="1" spc="50" dirty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Кафедра автоматизации экспериментальных исследований </a:t>
            </a:r>
          </a:p>
          <a:p>
            <a:pPr marL="685800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ru-RU" sz="2400" b="1" i="1" spc="50" dirty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Кафедра теоретической </a:t>
            </a:r>
            <a:r>
              <a:rPr lang="ru-RU" sz="2400" b="1" i="1" spc="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механики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0" y="1340768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  <a:defRPr/>
            </a:pPr>
            <a:r>
              <a:rPr lang="ru-RU" sz="32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Базовым для реализации </a:t>
            </a:r>
            <a:r>
              <a:rPr lang="ru-RU" sz="32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задач </a:t>
            </a:r>
            <a:r>
              <a:rPr lang="ru-RU" sz="32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проекта</a:t>
            </a:r>
            <a:r>
              <a:rPr lang="en-US" sz="32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NETCENG</a:t>
            </a:r>
            <a:r>
              <a:rPr lang="ru-RU" sz="32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32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 КПИ </a:t>
            </a:r>
            <a:r>
              <a:rPr lang="ru-RU" sz="32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им. Игоря </a:t>
            </a:r>
            <a:r>
              <a:rPr lang="ru-RU" sz="32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Сикорского является </a:t>
            </a:r>
          </a:p>
          <a:p>
            <a:pPr algn="ctr">
              <a:buNone/>
              <a:defRPr/>
            </a:pPr>
            <a:r>
              <a:rPr lang="ru-RU" sz="32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факультет </a:t>
            </a:r>
            <a:r>
              <a:rPr lang="ru-RU" sz="32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авиационных и космических </a:t>
            </a:r>
            <a:r>
              <a:rPr lang="ru-RU" sz="32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систем</a:t>
            </a:r>
            <a:r>
              <a:rPr lang="ru-RU" sz="3200" b="1" dirty="0" smtClean="0">
                <a:solidFill>
                  <a:srgbClr val="C00000"/>
                </a:solidFill>
              </a:rPr>
              <a:t> </a:t>
            </a:r>
            <a:endParaRPr lang="ru-RU" sz="32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29" y="2944377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  <a:defRPr/>
            </a:pPr>
            <a:r>
              <a:rPr lang="ru-RU" sz="32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Целевые </a:t>
            </a:r>
            <a:r>
              <a:rPr lang="ru-RU" sz="32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кафедры факультета:</a:t>
            </a:r>
            <a:endParaRPr lang="ru-RU" sz="32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54002" y="2609850"/>
            <a:ext cx="3001963" cy="424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2535" y="1283866"/>
            <a:ext cx="8064896" cy="1320552"/>
          </a:xfrm>
          <a:extLst/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600" b="1" dirty="0" smtClean="0">
                <a:ln w="12700">
                  <a:noFill/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Внедрение проекта на базе факультета авиационных и космических систем</a:t>
            </a:r>
            <a:endParaRPr lang="ru-RU" sz="3600" b="1" dirty="0">
              <a:ln w="12700">
                <a:noFill/>
                <a:prstDash val="solid"/>
              </a:ln>
              <a:solidFill>
                <a:srgbClr val="C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148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2609850"/>
            <a:ext cx="3001792" cy="42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40450" y="2609850"/>
            <a:ext cx="3003550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412776"/>
            <a:ext cx="9144000" cy="792088"/>
          </a:xfrm>
          <a:extLst/>
        </p:spPr>
        <p:txBody>
          <a:bodyPr rtlCol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4400" b="1" spc="50" dirty="0" smtClean="0">
                <a:ln w="11430">
                  <a:noFill/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Рабочая группа проекта:</a:t>
            </a:r>
          </a:p>
        </p:txBody>
      </p:sp>
      <p:sp>
        <p:nvSpPr>
          <p:cNvPr id="4" name="Содержимое 2"/>
          <p:cNvSpPr txBox="1">
            <a:spLocks/>
          </p:cNvSpPr>
          <p:nvPr/>
        </p:nvSpPr>
        <p:spPr bwMode="auto">
          <a:xfrm>
            <a:off x="467544" y="2492896"/>
            <a:ext cx="8229600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 algn="just" eaLnBrk="1" fontAlgn="auto" hangingPunct="1">
              <a:spcBef>
                <a:spcPts val="0"/>
              </a:spcBef>
              <a:spcAft>
                <a:spcPts val="1200"/>
              </a:spcAft>
              <a:buFontTx/>
              <a:buChar char="-"/>
              <a:defRPr/>
            </a:pPr>
            <a:r>
              <a:rPr lang="ru-RU" sz="3000" b="1" i="1" spc="50" dirty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Александр </a:t>
            </a:r>
            <a:r>
              <a:rPr lang="ru-RU" sz="3000" b="1" i="1" spc="50" dirty="0" err="1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Збруцкий</a:t>
            </a:r>
            <a:r>
              <a:rPr lang="ru-RU" sz="3000" b="1" i="1" spc="50" dirty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д.т.н., профессор;</a:t>
            </a:r>
          </a:p>
          <a:p>
            <a:pPr marL="571500" indent="-571500" algn="just" eaLnBrk="1" fontAlgn="auto" hangingPunct="1">
              <a:spcBef>
                <a:spcPts val="0"/>
              </a:spcBef>
              <a:spcAft>
                <a:spcPts val="1200"/>
              </a:spcAft>
              <a:buFontTx/>
              <a:buChar char="-"/>
              <a:defRPr/>
            </a:pPr>
            <a:r>
              <a:rPr lang="ru-RU" sz="3000" b="1" i="1" spc="50" dirty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Александр </a:t>
            </a:r>
            <a:r>
              <a:rPr lang="ru-RU" sz="3000" b="1" i="1" spc="50" dirty="0" err="1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Мариношенко</a:t>
            </a:r>
            <a:r>
              <a:rPr lang="ru-RU" sz="3000" b="1" i="1" spc="50" dirty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к.т.н., доцент;</a:t>
            </a:r>
          </a:p>
          <a:p>
            <a:pPr marL="571500" indent="-571500" algn="just" eaLnBrk="1" fontAlgn="auto" hangingPunct="1">
              <a:spcBef>
                <a:spcPts val="0"/>
              </a:spcBef>
              <a:spcAft>
                <a:spcPts val="1200"/>
              </a:spcAft>
              <a:buFontTx/>
              <a:buChar char="-"/>
              <a:defRPr/>
            </a:pPr>
            <a:r>
              <a:rPr lang="ru-RU" sz="3000" b="1" i="1" spc="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Юрий Бобков</a:t>
            </a:r>
            <a:r>
              <a:rPr lang="ru-RU" sz="3000" b="1" i="1" spc="50" dirty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к.т.н., доцент;</a:t>
            </a:r>
          </a:p>
          <a:p>
            <a:pPr marL="571500" indent="-571500" algn="just" eaLnBrk="1" fontAlgn="auto" hangingPunct="1">
              <a:spcBef>
                <a:spcPts val="0"/>
              </a:spcBef>
              <a:spcAft>
                <a:spcPts val="1200"/>
              </a:spcAft>
              <a:buFontTx/>
              <a:buChar char="-"/>
              <a:defRPr/>
            </a:pPr>
            <a:r>
              <a:rPr lang="ru-RU" sz="3000" b="1" i="1" spc="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Владимир </a:t>
            </a:r>
            <a:r>
              <a:rPr lang="ru-RU" sz="3000" b="1" i="1" spc="50" dirty="0" err="1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Крышталь</a:t>
            </a:r>
            <a:r>
              <a:rPr lang="ru-RU" sz="3000" b="1" i="1" spc="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</a:t>
            </a:r>
            <a:r>
              <a:rPr lang="ru-RU" sz="3000" b="1" i="1" spc="50" dirty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к.т.н., </a:t>
            </a:r>
            <a:r>
              <a:rPr lang="ru-RU" sz="3000" b="1" i="1" spc="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доцент;</a:t>
            </a:r>
          </a:p>
          <a:p>
            <a:pPr marL="571500" indent="-571500" algn="just" eaLnBrk="1" fontAlgn="auto" hangingPunct="1">
              <a:spcBef>
                <a:spcPts val="0"/>
              </a:spcBef>
              <a:spcAft>
                <a:spcPts val="1200"/>
              </a:spcAft>
              <a:buFontTx/>
              <a:buChar char="-"/>
              <a:defRPr/>
            </a:pPr>
            <a:r>
              <a:rPr lang="ru-RU" sz="3000" b="1" i="1" spc="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Анна </a:t>
            </a:r>
            <a:r>
              <a:rPr lang="ru-RU" sz="3000" b="1" i="1" spc="50" dirty="0" err="1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Сарыбога</a:t>
            </a:r>
            <a:r>
              <a:rPr lang="ru-RU" sz="3000" b="1" i="1" spc="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старший преподаватель;</a:t>
            </a:r>
          </a:p>
          <a:p>
            <a:pPr marL="571500" indent="-571500" algn="just" eaLnBrk="1" fontAlgn="auto" hangingPunct="1">
              <a:spcBef>
                <a:spcPts val="0"/>
              </a:spcBef>
              <a:spcAft>
                <a:spcPts val="1200"/>
              </a:spcAft>
              <a:buFontTx/>
              <a:buChar char="-"/>
              <a:defRPr/>
            </a:pPr>
            <a:r>
              <a:rPr lang="ru-RU" sz="3000" b="1" i="1" spc="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Людмила Стецюк</a:t>
            </a:r>
            <a:r>
              <a:rPr lang="ru-RU" sz="3000" b="1" i="1" spc="50" dirty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, </a:t>
            </a:r>
            <a:r>
              <a:rPr lang="ru-RU" sz="3000" b="1" i="1" spc="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инженер.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2"/>
          <p:cNvSpPr txBox="1">
            <a:spLocks/>
          </p:cNvSpPr>
          <p:nvPr/>
        </p:nvSpPr>
        <p:spPr bwMode="auto">
          <a:xfrm>
            <a:off x="401914" y="1196752"/>
            <a:ext cx="8352928" cy="1279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32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Был разработан </a:t>
            </a:r>
            <a:r>
              <a:rPr lang="ru-RU" sz="32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 принят </a:t>
            </a:r>
            <a:r>
              <a:rPr lang="ru-RU" sz="32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план выполнения </a:t>
            </a:r>
            <a:r>
              <a:rPr lang="ru-RU" sz="32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проекта в </a:t>
            </a:r>
            <a:r>
              <a:rPr lang="ru-RU" sz="32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университете</a:t>
            </a:r>
            <a:endParaRPr lang="ru-RU" sz="32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348880"/>
            <a:ext cx="3110156" cy="42810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181" y="3413007"/>
            <a:ext cx="4427984" cy="32169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583" y="2348880"/>
            <a:ext cx="4277590" cy="31076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95936" y="1412776"/>
            <a:ext cx="4970784" cy="5081413"/>
          </a:xfrm>
          <a:extLst/>
        </p:spPr>
        <p:txBody>
          <a:bodyPr rtlCol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 eaLnBrk="1" fontAlgn="auto" hangingPunct="1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Font typeface="Arial" pitchFamily="34" charset="0"/>
              <a:buNone/>
              <a:defRPr/>
            </a:pPr>
            <a:r>
              <a:rPr lang="ru-RU" sz="2800" b="1" i="1" spc="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Рассмотрены </a:t>
            </a:r>
            <a:r>
              <a:rPr lang="ru-RU" sz="2800" b="1" i="1" spc="50" dirty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 проанализированы  структура и академическое содержание действующих национальных программ </a:t>
            </a:r>
            <a:r>
              <a:rPr lang="ru-RU" sz="2800" b="1" i="1" spc="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обучения в университетах ЕС     (ВГТУ, Университет </a:t>
            </a:r>
            <a:r>
              <a:rPr lang="ru-RU" sz="2800" b="1" i="1" spc="50" dirty="0" err="1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Брюнеля</a:t>
            </a:r>
            <a:r>
              <a:rPr lang="ru-RU" sz="2800" b="1" i="1" spc="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Технический Университет Берлина)</a:t>
            </a:r>
            <a:endParaRPr lang="ru-RU" sz="2800" b="1" spc="50" dirty="0">
              <a:ln w="11430"/>
              <a:solidFill>
                <a:schemeClr val="tx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9219" name="Picture 4"/>
          <p:cNvPicPr>
            <a:picLocks noChangeAspect="1" noChangeArrowheads="1"/>
          </p:cNvPicPr>
          <p:nvPr/>
        </p:nvPicPr>
        <p:blipFill>
          <a:blip r:embed="rId2"/>
          <a:srcRect l="3790" r="-3790"/>
          <a:stretch>
            <a:fillRect/>
          </a:stretch>
        </p:blipFill>
        <p:spPr bwMode="auto">
          <a:xfrm>
            <a:off x="179512" y="1268413"/>
            <a:ext cx="3813175" cy="558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7724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2"/>
          <p:cNvSpPr txBox="1">
            <a:spLocks/>
          </p:cNvSpPr>
          <p:nvPr/>
        </p:nvSpPr>
        <p:spPr bwMode="auto">
          <a:xfrm>
            <a:off x="467544" y="1916834"/>
            <a:ext cx="8710769" cy="197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ru-RU" altLang="uk-UA" sz="2400" b="1" dirty="0" smtClean="0">
                <a:solidFill>
                  <a:srgbClr val="002060"/>
                </a:solidFill>
                <a:latin typeface="+mj-lt"/>
              </a:rPr>
              <a:t>3-х  Ученых Советах университета;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002060"/>
                </a:solidFill>
              </a:rPr>
              <a:t>5-ти Методических советах университета</a:t>
            </a:r>
            <a:r>
              <a:rPr lang="ru-RU" sz="2400" b="1" dirty="0" smtClean="0">
                <a:solidFill>
                  <a:srgbClr val="002060"/>
                </a:solidFill>
              </a:rPr>
              <a:t>;</a:t>
            </a:r>
            <a:endParaRPr lang="ru-RU" altLang="uk-UA" sz="2400" b="1" dirty="0" smtClean="0">
              <a:solidFill>
                <a:srgbClr val="002060"/>
              </a:solidFill>
            </a:endParaRP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ru-RU" sz="2400" b="1" dirty="0">
                <a:solidFill>
                  <a:srgbClr val="002060"/>
                </a:solidFill>
              </a:rPr>
              <a:t>3-х рабочих семинарах университета для разработчиков новых программ </a:t>
            </a:r>
            <a:r>
              <a:rPr lang="ru-RU" sz="2400" b="1" dirty="0" smtClean="0">
                <a:solidFill>
                  <a:srgbClr val="002060"/>
                </a:solidFill>
              </a:rPr>
              <a:t>подготовки;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ru-RU" altLang="uk-UA" sz="2400" b="1" dirty="0">
                <a:solidFill>
                  <a:srgbClr val="002060"/>
                </a:solidFill>
              </a:rPr>
              <a:t>4-х Ученых советах факультета </a:t>
            </a:r>
            <a:r>
              <a:rPr lang="ru-RU" altLang="uk-UA" sz="2400" b="1" dirty="0" smtClean="0">
                <a:solidFill>
                  <a:srgbClr val="002060"/>
                </a:solidFill>
              </a:rPr>
              <a:t>АКС.</a:t>
            </a:r>
            <a:endParaRPr lang="ru-RU" altLang="uk-UA" sz="24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0" name="Объект 2"/>
          <p:cNvSpPr txBox="1">
            <a:spLocks/>
          </p:cNvSpPr>
          <p:nvPr/>
        </p:nvSpPr>
        <p:spPr bwMode="auto">
          <a:xfrm rot="10800000" flipV="1">
            <a:off x="-2" y="1340769"/>
            <a:ext cx="9144000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ts val="0"/>
              </a:spcBef>
              <a:buFont typeface="Arial" charset="0"/>
              <a:buNone/>
              <a:defRPr/>
            </a:pPr>
            <a:r>
              <a:rPr lang="ru-RU" altLang="uk-UA" sz="2600" b="1" cap="all" dirty="0" smtClean="0">
                <a:solidFill>
                  <a:srgbClr val="FF0000"/>
                </a:solidFill>
                <a:latin typeface="+mj-lt"/>
              </a:rPr>
              <a:t>Вопросы </a:t>
            </a:r>
            <a:r>
              <a:rPr lang="ru-RU" altLang="uk-UA" sz="2600" b="1" cap="all" dirty="0">
                <a:solidFill>
                  <a:srgbClr val="FF0000"/>
                </a:solidFill>
                <a:latin typeface="+mj-lt"/>
              </a:rPr>
              <a:t>реализации проекта </a:t>
            </a:r>
            <a:r>
              <a:rPr lang="ru-RU" altLang="uk-UA" sz="2600" b="1" cap="all" dirty="0" smtClean="0">
                <a:solidFill>
                  <a:srgbClr val="FF0000"/>
                </a:solidFill>
                <a:latin typeface="+mj-lt"/>
              </a:rPr>
              <a:t>рассматривались на:</a:t>
            </a:r>
            <a:endParaRPr lang="ru-RU" altLang="uk-UA" sz="2600" b="1" cap="all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30" y="3961839"/>
            <a:ext cx="4211368" cy="280758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4" name="Picture 2" descr="2017.03.24 Зустріч з представниками космічної галузі Україн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189779"/>
            <a:ext cx="4144869" cy="2351699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38957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2"/>
          <p:cNvSpPr txBox="1">
            <a:spLocks/>
          </p:cNvSpPr>
          <p:nvPr/>
        </p:nvSpPr>
        <p:spPr bwMode="auto">
          <a:xfrm>
            <a:off x="251520" y="1953734"/>
            <a:ext cx="8627065" cy="1948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ru-RU" altLang="uk-UA" sz="2400" b="1" dirty="0" smtClean="0">
                <a:solidFill>
                  <a:srgbClr val="002060"/>
                </a:solidFill>
                <a:latin typeface="+mj-lt"/>
              </a:rPr>
              <a:t>8-ми </a:t>
            </a:r>
            <a:r>
              <a:rPr lang="ru-RU" altLang="uk-UA" sz="2400" b="1" dirty="0">
                <a:solidFill>
                  <a:srgbClr val="002060"/>
                </a:solidFill>
                <a:latin typeface="+mj-lt"/>
              </a:rPr>
              <a:t>методических семинарах 4-х кафедр факультета АКС;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ru-RU" altLang="uk-UA" sz="2400" b="1" dirty="0" smtClean="0">
                <a:solidFill>
                  <a:srgbClr val="002060"/>
                </a:solidFill>
                <a:latin typeface="+mj-lt"/>
              </a:rPr>
              <a:t>9-ти </a:t>
            </a:r>
            <a:r>
              <a:rPr lang="ru-RU" altLang="uk-UA" sz="2400" b="1" dirty="0">
                <a:solidFill>
                  <a:srgbClr val="002060"/>
                </a:solidFill>
                <a:latin typeface="+mj-lt"/>
              </a:rPr>
              <a:t>совещаниях рабочей группы факультета АКС по разработке учебных планов и программ дисциплин.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ru-RU" altLang="uk-UA" sz="2400" b="1" dirty="0" smtClean="0">
                <a:solidFill>
                  <a:srgbClr val="002060"/>
                </a:solidFill>
                <a:latin typeface="+mj-lt"/>
              </a:rPr>
              <a:t>совещаниях </a:t>
            </a:r>
            <a:r>
              <a:rPr lang="ru-RU" altLang="uk-UA" sz="2400" b="1" dirty="0">
                <a:solidFill>
                  <a:srgbClr val="002060"/>
                </a:solidFill>
                <a:latin typeface="+mj-lt"/>
              </a:rPr>
              <a:t>рабочей группы проекта NETCENG (один раз в две-три недели).</a:t>
            </a:r>
          </a:p>
        </p:txBody>
      </p:sp>
      <p:sp>
        <p:nvSpPr>
          <p:cNvPr id="10" name="Объект 2"/>
          <p:cNvSpPr txBox="1">
            <a:spLocks/>
          </p:cNvSpPr>
          <p:nvPr/>
        </p:nvSpPr>
        <p:spPr bwMode="auto">
          <a:xfrm rot="10800000" flipV="1">
            <a:off x="-2" y="1340767"/>
            <a:ext cx="9144000" cy="576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ts val="0"/>
              </a:spcBef>
              <a:buFont typeface="Arial" charset="0"/>
              <a:buNone/>
              <a:defRPr/>
            </a:pPr>
            <a:r>
              <a:rPr lang="ru-RU" altLang="uk-UA" sz="2600" b="1" cap="all" dirty="0" smtClean="0">
                <a:solidFill>
                  <a:srgbClr val="FF0000"/>
                </a:solidFill>
                <a:latin typeface="+mj-lt"/>
              </a:rPr>
              <a:t>Вопросы </a:t>
            </a:r>
            <a:r>
              <a:rPr lang="ru-RU" altLang="uk-UA" sz="2600" b="1" cap="all" dirty="0">
                <a:solidFill>
                  <a:srgbClr val="FF0000"/>
                </a:solidFill>
                <a:latin typeface="+mj-lt"/>
              </a:rPr>
              <a:t>реализации проекта </a:t>
            </a:r>
            <a:r>
              <a:rPr lang="ru-RU" altLang="uk-UA" sz="2600" b="1" cap="all" dirty="0" smtClean="0">
                <a:solidFill>
                  <a:srgbClr val="FF0000"/>
                </a:solidFill>
                <a:latin typeface="+mj-lt"/>
              </a:rPr>
              <a:t>рассматривались на:</a:t>
            </a:r>
            <a:endParaRPr lang="ru-RU" altLang="uk-UA" sz="2600" b="1" cap="all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5" name="Рисунок 1"/>
          <p:cNvPicPr>
            <a:picLocks noChangeAspect="1"/>
          </p:cNvPicPr>
          <p:nvPr/>
        </p:nvPicPr>
        <p:blipFill>
          <a:blip r:embed="rId2"/>
          <a:srcRect l="-2" r="27986"/>
          <a:stretch>
            <a:fillRect/>
          </a:stretch>
        </p:blipFill>
        <p:spPr bwMode="auto">
          <a:xfrm>
            <a:off x="5719571" y="3507936"/>
            <a:ext cx="3100901" cy="322950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902120"/>
            <a:ext cx="5040560" cy="2835315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579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Рисунок 1"/>
          <p:cNvPicPr>
            <a:picLocks noChangeAspect="1"/>
          </p:cNvPicPr>
          <p:nvPr/>
        </p:nvPicPr>
        <p:blipFill rotWithShape="1">
          <a:blip r:embed="rId3"/>
          <a:srcRect t="16151" b="118"/>
          <a:stretch/>
        </p:blipFill>
        <p:spPr bwMode="auto">
          <a:xfrm>
            <a:off x="0" y="1214423"/>
            <a:ext cx="9170988" cy="5759584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988" y="1214423"/>
            <a:ext cx="9144000" cy="1062449"/>
          </a:xfrm>
          <a:extLst/>
        </p:spPr>
        <p:txBody>
          <a:bodyPr rtlCol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600" b="1" i="1" spc="50" dirty="0" smtClean="0">
                <a:ln w="1143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Проводятся регулярные обсуждения проекта с руководством университета </a:t>
            </a:r>
            <a:endParaRPr lang="ru-RU" b="1" spc="50" dirty="0">
              <a:ln w="1143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55512" y="1196752"/>
            <a:ext cx="8032976" cy="13291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ru-RU" sz="36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Мероприятия по </a:t>
            </a:r>
            <a:r>
              <a:rPr lang="ru-RU" sz="36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распространению информации </a:t>
            </a:r>
            <a:r>
              <a:rPr lang="ru-RU" sz="36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о проекте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2564904"/>
            <a:ext cx="8712968" cy="15788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200"/>
              </a:spcAft>
            </a:pPr>
            <a:r>
              <a:rPr lang="ru-RU" sz="2800" b="1" i="1" spc="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1. Встреча </a:t>
            </a:r>
            <a:r>
              <a:rPr lang="ru-RU" sz="2800" b="1" i="1" spc="50" dirty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с мониторинговой комиссией Украинского ТЕМПУС офиса с привлечением студентов факультета</a:t>
            </a:r>
            <a:r>
              <a:rPr lang="ru-RU" sz="2800" b="1" i="1" spc="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176970"/>
            <a:ext cx="3860351" cy="2573567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789040"/>
            <a:ext cx="4442246" cy="2961497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3" b="32321"/>
          <a:stretch/>
        </p:blipFill>
        <p:spPr>
          <a:xfrm>
            <a:off x="4298950" y="2346802"/>
            <a:ext cx="4737546" cy="43957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7322" y="1285860"/>
            <a:ext cx="8946678" cy="1063020"/>
          </a:xfrm>
          <a:extLst/>
        </p:spPr>
        <p:txBody>
          <a:bodyPr rtlCol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ru-RU" b="1" i="1" spc="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Статьи </a:t>
            </a:r>
            <a:r>
              <a:rPr lang="ru-RU" b="1" i="1" spc="50" dirty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периодическом издании </a:t>
            </a:r>
            <a:r>
              <a:rPr lang="ru-RU" b="1" i="1" spc="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КПИ им. Игоря Сикорского «Киевский политехник». </a:t>
            </a:r>
            <a:endParaRPr lang="ru-RU" b="1" i="1" spc="50" dirty="0">
              <a:ln w="11430"/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3795" name="Picture 2"/>
          <p:cNvPicPr>
            <a:picLocks noChangeAspect="1" noChangeArrowheads="1"/>
          </p:cNvPicPr>
          <p:nvPr/>
        </p:nvPicPr>
        <p:blipFill rotWithShape="1">
          <a:blip r:embed="rId3"/>
          <a:srcRect l="3451" t="3892" r="2039"/>
          <a:stretch/>
        </p:blipFill>
        <p:spPr bwMode="auto">
          <a:xfrm>
            <a:off x="197322" y="2780928"/>
            <a:ext cx="3888432" cy="35274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2226" name="Picture 2"/>
          <p:cNvPicPr>
            <a:picLocks noChangeAspect="1" noChangeArrowheads="1"/>
          </p:cNvPicPr>
          <p:nvPr/>
        </p:nvPicPr>
        <p:blipFill rotWithShape="1">
          <a:blip r:embed="rId4"/>
          <a:srcRect t="4504"/>
          <a:stretch/>
        </p:blipFill>
        <p:spPr bwMode="auto">
          <a:xfrm>
            <a:off x="4427984" y="3705776"/>
            <a:ext cx="3786214" cy="29749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roup 47"/>
          <p:cNvGrpSpPr>
            <a:grpSpLocks/>
          </p:cNvGrpSpPr>
          <p:nvPr/>
        </p:nvGrpSpPr>
        <p:grpSpPr bwMode="auto">
          <a:xfrm>
            <a:off x="5183188" y="5097465"/>
            <a:ext cx="2447925" cy="1655762"/>
            <a:chOff x="3265" y="3072"/>
            <a:chExt cx="1542" cy="1043"/>
          </a:xfrm>
        </p:grpSpPr>
        <p:sp>
          <p:nvSpPr>
            <p:cNvPr id="1043" name="Rectangle 22"/>
            <p:cNvSpPr>
              <a:spLocks noChangeArrowheads="1"/>
            </p:cNvSpPr>
            <p:nvPr/>
          </p:nvSpPr>
          <p:spPr bwMode="auto">
            <a:xfrm>
              <a:off x="3265" y="3072"/>
              <a:ext cx="1542" cy="104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dirty="0"/>
            </a:p>
          </p:txBody>
        </p:sp>
        <p:graphicFrame>
          <p:nvGraphicFramePr>
            <p:cNvPr id="1027" name="Object 2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36214736"/>
                </p:ext>
              </p:extLst>
            </p:nvPr>
          </p:nvGraphicFramePr>
          <p:xfrm>
            <a:off x="3315" y="3146"/>
            <a:ext cx="1460" cy="92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00" name="Фотография Photo Editor" r:id="rId4" imgW="4877481" imgH="3095238" progId="">
                    <p:embed/>
                  </p:oleObj>
                </mc:Choice>
                <mc:Fallback>
                  <p:oleObj name="Фотография Photo Editor" r:id="rId4" imgW="4877481" imgH="3095238" progId="">
                    <p:embed/>
                    <p:pic>
                      <p:nvPicPr>
                        <p:cNvPr id="0" name="Object 2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15" y="3146"/>
                          <a:ext cx="1460" cy="92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029" name="Group 46"/>
          <p:cNvGrpSpPr>
            <a:grpSpLocks/>
          </p:cNvGrpSpPr>
          <p:nvPr/>
        </p:nvGrpSpPr>
        <p:grpSpPr bwMode="auto">
          <a:xfrm>
            <a:off x="2907519" y="4025900"/>
            <a:ext cx="2447925" cy="1981200"/>
            <a:chOff x="1837" y="2478"/>
            <a:chExt cx="1542" cy="1248"/>
          </a:xfrm>
        </p:grpSpPr>
        <p:sp>
          <p:nvSpPr>
            <p:cNvPr id="1041" name="Rectangle 36"/>
            <p:cNvSpPr>
              <a:spLocks noChangeArrowheads="1"/>
            </p:cNvSpPr>
            <p:nvPr/>
          </p:nvSpPr>
          <p:spPr bwMode="auto">
            <a:xfrm>
              <a:off x="1837" y="2478"/>
              <a:ext cx="1542" cy="124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dirty="0"/>
            </a:p>
          </p:txBody>
        </p:sp>
        <p:pic>
          <p:nvPicPr>
            <p:cNvPr id="1042" name="Picture 40" descr="slide1_2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905" y="2536"/>
              <a:ext cx="1406" cy="1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30" name="Rectangle 17"/>
          <p:cNvSpPr>
            <a:spLocks noChangeArrowheads="1"/>
          </p:cNvSpPr>
          <p:nvPr/>
        </p:nvSpPr>
        <p:spPr bwMode="auto">
          <a:xfrm>
            <a:off x="6702701" y="3419299"/>
            <a:ext cx="2305050" cy="18351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dirty="0"/>
          </a:p>
        </p:txBody>
      </p:sp>
      <p:sp>
        <p:nvSpPr>
          <p:cNvPr id="2072" name="Text Box 24"/>
          <p:cNvSpPr txBox="1">
            <a:spLocks noChangeArrowheads="1"/>
          </p:cNvSpPr>
          <p:nvPr/>
        </p:nvSpPr>
        <p:spPr bwMode="auto">
          <a:xfrm>
            <a:off x="107504" y="1256904"/>
            <a:ext cx="8928991" cy="224676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800" b="1" i="1" dirty="0">
                <a:ln w="12700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Национальный технический университет Украины </a:t>
            </a:r>
            <a:r>
              <a:rPr lang="en-US" sz="2800" b="1" i="1" dirty="0">
                <a:ln w="12700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/>
            </a:r>
            <a:br>
              <a:rPr lang="en-US" sz="2800" b="1" i="1" dirty="0">
                <a:ln w="12700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</a:br>
            <a:r>
              <a:rPr lang="ru-RU" sz="2800" b="1" i="1" dirty="0">
                <a:ln w="12700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"Киевский политехнический </a:t>
            </a:r>
            <a:r>
              <a:rPr lang="ru-RU" sz="2800" b="1" i="1" dirty="0" smtClean="0">
                <a:ln w="12700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институт имени  </a:t>
            </a:r>
            <a:r>
              <a:rPr lang="ru-RU" sz="2800" b="1" i="1" dirty="0">
                <a:ln w="12700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Игоря Сикорского</a:t>
            </a:r>
            <a:r>
              <a:rPr lang="en-US" sz="2800" b="1" i="1" dirty="0" smtClean="0">
                <a:ln w="12700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”</a:t>
            </a:r>
            <a:r>
              <a:rPr lang="ru-RU" sz="2800" b="1" i="1" dirty="0" smtClean="0">
                <a:ln w="12700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ru-RU" sz="2800" b="1" i="1" dirty="0">
                <a:ln w="12700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является одним из старейших и крупнейших технических университетов в Украине. Он был основан в 1898 году.</a:t>
            </a:r>
            <a:endParaRPr lang="uk-UA" sz="2800" b="1" i="1" dirty="0">
              <a:ln w="12700">
                <a:noFill/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grpSp>
        <p:nvGrpSpPr>
          <p:cNvPr id="1032" name="Group 43"/>
          <p:cNvGrpSpPr>
            <a:grpSpLocks/>
          </p:cNvGrpSpPr>
          <p:nvPr/>
        </p:nvGrpSpPr>
        <p:grpSpPr bwMode="auto">
          <a:xfrm>
            <a:off x="97181" y="3126008"/>
            <a:ext cx="2016125" cy="1943101"/>
            <a:chOff x="249" y="1987"/>
            <a:chExt cx="1270" cy="1224"/>
          </a:xfrm>
        </p:grpSpPr>
        <p:sp>
          <p:nvSpPr>
            <p:cNvPr id="1040" name="Rectangle 10"/>
            <p:cNvSpPr>
              <a:spLocks noChangeArrowheads="1"/>
            </p:cNvSpPr>
            <p:nvPr/>
          </p:nvSpPr>
          <p:spPr bwMode="auto">
            <a:xfrm>
              <a:off x="249" y="1987"/>
              <a:ext cx="1270" cy="122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dirty="0"/>
            </a:p>
          </p:txBody>
        </p:sp>
        <p:graphicFrame>
          <p:nvGraphicFramePr>
            <p:cNvPr id="1026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60922463"/>
                </p:ext>
              </p:extLst>
            </p:nvPr>
          </p:nvGraphicFramePr>
          <p:xfrm>
            <a:off x="295" y="2024"/>
            <a:ext cx="1178" cy="114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01" name="Фотография Photo Editor" r:id="rId7" imgW="3095238" imgH="3123810" progId="">
                    <p:embed/>
                  </p:oleObj>
                </mc:Choice>
                <mc:Fallback>
                  <p:oleObj name="Фотография Photo Editor" r:id="rId7" imgW="3095238" imgH="3123810" progId="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5" y="2024"/>
                          <a:ext cx="1178" cy="114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033" name="Group 45"/>
          <p:cNvGrpSpPr>
            <a:grpSpLocks/>
          </p:cNvGrpSpPr>
          <p:nvPr/>
        </p:nvGrpSpPr>
        <p:grpSpPr bwMode="auto">
          <a:xfrm>
            <a:off x="925062" y="4876800"/>
            <a:ext cx="2376488" cy="1873250"/>
            <a:chOff x="612" y="2961"/>
            <a:chExt cx="1497" cy="1180"/>
          </a:xfrm>
        </p:grpSpPr>
        <p:sp>
          <p:nvSpPr>
            <p:cNvPr id="1038" name="Rectangle 30"/>
            <p:cNvSpPr>
              <a:spLocks noChangeArrowheads="1"/>
            </p:cNvSpPr>
            <p:nvPr/>
          </p:nvSpPr>
          <p:spPr bwMode="auto">
            <a:xfrm>
              <a:off x="612" y="2961"/>
              <a:ext cx="1497" cy="118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dirty="0"/>
            </a:p>
          </p:txBody>
        </p:sp>
        <p:pic>
          <p:nvPicPr>
            <p:cNvPr id="1039" name="Picture 39" descr="slide1_1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674" y="3008"/>
              <a:ext cx="1374" cy="10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034" name="Group 48"/>
          <p:cNvGrpSpPr>
            <a:grpSpLocks/>
          </p:cNvGrpSpPr>
          <p:nvPr/>
        </p:nvGrpSpPr>
        <p:grpSpPr bwMode="auto">
          <a:xfrm>
            <a:off x="4606440" y="3527249"/>
            <a:ext cx="2087562" cy="1620837"/>
            <a:chOff x="2744" y="1751"/>
            <a:chExt cx="1315" cy="1021"/>
          </a:xfrm>
        </p:grpSpPr>
        <p:sp>
          <p:nvSpPr>
            <p:cNvPr id="1036" name="Rectangle 26"/>
            <p:cNvSpPr>
              <a:spLocks noChangeArrowheads="1"/>
            </p:cNvSpPr>
            <p:nvPr/>
          </p:nvSpPr>
          <p:spPr bwMode="auto">
            <a:xfrm>
              <a:off x="2744" y="1751"/>
              <a:ext cx="1315" cy="102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dirty="0"/>
            </a:p>
          </p:txBody>
        </p:sp>
        <p:pic>
          <p:nvPicPr>
            <p:cNvPr id="1037" name="Picture 41" descr="slide1_3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2812" y="1797"/>
              <a:ext cx="1179" cy="9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35" name="Picture 42" descr="slide1_4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810651" y="3527249"/>
            <a:ext cx="2089150" cy="166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1033"/>
          <a:stretch/>
        </p:blipFill>
        <p:spPr>
          <a:xfrm>
            <a:off x="5710586" y="2265547"/>
            <a:ext cx="3462637" cy="3748743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340768"/>
            <a:ext cx="8640960" cy="2016224"/>
          </a:xfrm>
          <a:extLst/>
        </p:spPr>
        <p:txBody>
          <a:bodyPr rtlCol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b="1" i="1" spc="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3. Размещение информации на сайтах:</a:t>
            </a:r>
          </a:p>
          <a:p>
            <a:pPr algn="l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spc="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университета - </a:t>
            </a:r>
            <a:r>
              <a:rPr lang="en-US" sz="2800" b="1" i="1" dirty="0">
                <a:solidFill>
                  <a:srgbClr val="0000CC"/>
                </a:solidFill>
                <a:latin typeface="Arial"/>
                <a:ea typeface="Calibri"/>
                <a:cs typeface="Times New Roman"/>
              </a:rPr>
              <a:t>kpi.ua/</a:t>
            </a:r>
            <a:r>
              <a:rPr lang="en-US" sz="2800" b="1" i="1" dirty="0" err="1">
                <a:solidFill>
                  <a:srgbClr val="0000CC"/>
                </a:solidFill>
                <a:latin typeface="Arial"/>
                <a:ea typeface="Calibri"/>
                <a:cs typeface="Times New Roman"/>
              </a:rPr>
              <a:t>netceng</a:t>
            </a:r>
            <a:endParaRPr lang="ru-RU" sz="2800" b="1" i="1" dirty="0">
              <a:solidFill>
                <a:srgbClr val="0000CC"/>
              </a:solidFill>
              <a:ea typeface="Calibri"/>
              <a:cs typeface="Times New Roman"/>
            </a:endParaRPr>
          </a:p>
          <a:p>
            <a:pPr algn="l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spc="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проекта - </a:t>
            </a:r>
            <a:r>
              <a:rPr lang="en-US" sz="2800" b="1" i="1" dirty="0">
                <a:solidFill>
                  <a:srgbClr val="0000CC"/>
                </a:solidFill>
                <a:latin typeface="Arial"/>
                <a:ea typeface="Calibri"/>
                <a:cs typeface="Times New Roman"/>
              </a:rPr>
              <a:t>netceng.kpi.ua</a:t>
            </a:r>
            <a:endParaRPr lang="ru-RU" sz="2800" b="1" i="1" dirty="0">
              <a:solidFill>
                <a:srgbClr val="0000CC"/>
              </a:solidFill>
              <a:ea typeface="Calibri"/>
              <a:cs typeface="Times New Roman"/>
            </a:endParaRPr>
          </a:p>
          <a:p>
            <a:pPr algn="l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spc="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факультета АКС - </a:t>
            </a:r>
            <a:r>
              <a:rPr lang="en-US" sz="2800" b="1" i="1" dirty="0">
                <a:solidFill>
                  <a:srgbClr val="0000CC"/>
                </a:solidFill>
                <a:latin typeface="Arial"/>
                <a:ea typeface="Calibri"/>
                <a:cs typeface="Times New Roman"/>
              </a:rPr>
              <a:t>faks.kpi.ua</a:t>
            </a:r>
            <a:endParaRPr lang="ru-RU" sz="2800" b="1" i="1" dirty="0">
              <a:solidFill>
                <a:srgbClr val="0000CC"/>
              </a:solidFill>
              <a:ea typeface="Calibri"/>
              <a:cs typeface="Times New Roman"/>
            </a:endParaRPr>
          </a:p>
          <a:p>
            <a:pPr algn="l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ru-RU" sz="2800" b="1" spc="50" dirty="0">
              <a:ln w="11430"/>
              <a:solidFill>
                <a:schemeClr val="tx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733090"/>
            <a:ext cx="5213350" cy="2674937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20"/>
          <a:stretch/>
        </p:blipFill>
        <p:spPr>
          <a:xfrm>
            <a:off x="4564711" y="4289721"/>
            <a:ext cx="4608512" cy="2537499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564904"/>
            <a:ext cx="4535822" cy="3204000"/>
          </a:xfrm>
          <a:prstGeom prst="rect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196752"/>
            <a:ext cx="9144000" cy="1224136"/>
          </a:xfrm>
          <a:extLst/>
        </p:spPr>
        <p:txBody>
          <a:bodyPr rtlCol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1" fontAlgn="auto" hangingPunct="1">
              <a:lnSpc>
                <a:spcPct val="114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i="1" spc="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4. Изготовлены стенды и информационные листовки по проекту </a:t>
            </a:r>
            <a:endParaRPr lang="ru-RU" sz="2800" b="1" i="1" spc="50" dirty="0">
              <a:ln w="11430"/>
              <a:solidFill>
                <a:schemeClr val="tx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8676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35429" y="3284984"/>
            <a:ext cx="4523600" cy="3204000"/>
          </a:xfrm>
          <a:prstGeom prst="rect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1268760"/>
            <a:ext cx="8640960" cy="692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36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Реформа образовательных программ</a:t>
            </a:r>
          </a:p>
        </p:txBody>
      </p:sp>
      <p:sp>
        <p:nvSpPr>
          <p:cNvPr id="5" name="Объект 2"/>
          <p:cNvSpPr txBox="1">
            <a:spLocks/>
          </p:cNvSpPr>
          <p:nvPr/>
        </p:nvSpPr>
        <p:spPr bwMode="auto">
          <a:xfrm>
            <a:off x="-19224" y="1927958"/>
            <a:ext cx="9175443" cy="144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ts val="0"/>
              </a:spcBef>
              <a:spcAft>
                <a:spcPts val="600"/>
              </a:spcAft>
              <a:defRPr/>
            </a:pPr>
            <a:r>
              <a:rPr lang="ru-RU" altLang="uk-UA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учетом рекомендаций проекта, </a:t>
            </a:r>
            <a:r>
              <a:rPr lang="ru-RU" altLang="uk-UA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соответствии с системой трех циклов и с использованием ECTS </a:t>
            </a:r>
            <a:r>
              <a:rPr lang="ru-RU" altLang="uk-UA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были разработаны  и утверждены в университете:</a:t>
            </a:r>
            <a:endParaRPr lang="ru-RU" altLang="uk-UA" sz="24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0" name="Объект 2"/>
          <p:cNvSpPr txBox="1">
            <a:spLocks/>
          </p:cNvSpPr>
          <p:nvPr/>
        </p:nvSpPr>
        <p:spPr bwMode="auto">
          <a:xfrm>
            <a:off x="395536" y="3645024"/>
            <a:ext cx="5040560" cy="2664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ru-RU" altLang="uk-UA" sz="2800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новые  образовательные программы подготовки бакалавров, магистров и </a:t>
            </a:r>
          </a:p>
          <a:p>
            <a:pPr>
              <a:spcBef>
                <a:spcPts val="0"/>
              </a:spcBef>
              <a:spcAft>
                <a:spcPts val="1200"/>
              </a:spcAft>
              <a:defRPr/>
            </a:pPr>
            <a:r>
              <a:rPr lang="ru-RU" altLang="uk-UA" sz="2800" b="1" dirty="0" smtClean="0">
                <a:solidFill>
                  <a:schemeClr val="tx2">
                    <a:lumMod val="75000"/>
                  </a:schemeClr>
                </a:solidFill>
              </a:rPr>
              <a:t>    докторов </a:t>
            </a:r>
            <a:r>
              <a:rPr lang="ru-RU" altLang="uk-UA" sz="2800" b="1" dirty="0">
                <a:solidFill>
                  <a:schemeClr val="tx2">
                    <a:lumMod val="75000"/>
                  </a:schemeClr>
                </a:solidFill>
              </a:rPr>
              <a:t>философии</a:t>
            </a:r>
            <a:r>
              <a:rPr lang="ru-RU" altLang="uk-UA" sz="2800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;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1" y="3368018"/>
            <a:ext cx="2387839" cy="33204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1268760"/>
            <a:ext cx="8640960" cy="692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36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Реформа образовательных программ</a:t>
            </a:r>
          </a:p>
        </p:txBody>
      </p:sp>
      <p:sp>
        <p:nvSpPr>
          <p:cNvPr id="11" name="Объект 2"/>
          <p:cNvSpPr txBox="1">
            <a:spLocks/>
          </p:cNvSpPr>
          <p:nvPr/>
        </p:nvSpPr>
        <p:spPr bwMode="auto">
          <a:xfrm>
            <a:off x="107503" y="2492896"/>
            <a:ext cx="4706923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ru-RU" altLang="uk-UA" sz="2800" b="1" dirty="0" smtClean="0">
                <a:solidFill>
                  <a:schemeClr val="tx2">
                    <a:lumMod val="75000"/>
                  </a:schemeClr>
                </a:solidFill>
              </a:rPr>
              <a:t>8 учебных планов бакалавров и магистров;</a:t>
            </a:r>
          </a:p>
          <a:p>
            <a:pPr marL="342900" indent="-342900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ru-RU" altLang="uk-UA" sz="2800" b="1" dirty="0" smtClean="0">
                <a:solidFill>
                  <a:schemeClr val="tx2">
                    <a:lumMod val="75000"/>
                  </a:schemeClr>
                </a:solidFill>
              </a:rPr>
              <a:t>3 учебных плана докторов философии.</a:t>
            </a:r>
          </a:p>
          <a:p>
            <a:pPr>
              <a:spcBef>
                <a:spcPts val="0"/>
              </a:spcBef>
              <a:spcAft>
                <a:spcPts val="600"/>
              </a:spcAft>
              <a:defRPr/>
            </a:pPr>
            <a:r>
              <a:rPr lang="ru-RU" altLang="uk-UA" sz="2800" b="1" i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(на базовом факультете </a:t>
            </a:r>
          </a:p>
          <a:p>
            <a:pPr>
              <a:spcBef>
                <a:spcPts val="0"/>
              </a:spcBef>
              <a:spcAft>
                <a:spcPts val="600"/>
              </a:spcAft>
              <a:defRPr/>
            </a:pPr>
            <a:r>
              <a:rPr lang="ru-RU" altLang="uk-UA" sz="2800" b="1" i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авиационных и космических систем)</a:t>
            </a:r>
            <a:endParaRPr lang="ru-RU" altLang="uk-UA" sz="2800" b="1" i="1" dirty="0">
              <a:solidFill>
                <a:schemeClr val="tx2">
                  <a:lumMod val="75000"/>
                </a:schemeClr>
              </a:solidFill>
              <a:latin typeface="+mj-lt"/>
            </a:endParaRPr>
          </a:p>
          <a:p>
            <a:pPr marL="342900" indent="-342900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endParaRPr lang="ru-RU" altLang="uk-UA" sz="2400" dirty="0">
              <a:latin typeface="+mj-lt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814427" y="2023047"/>
            <a:ext cx="3837291" cy="481683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8" r="16863" b="8685"/>
          <a:stretch/>
        </p:blipFill>
        <p:spPr>
          <a:xfrm rot="5400000">
            <a:off x="5798022" y="4108799"/>
            <a:ext cx="2241548" cy="318620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5" r="5192" b="4729"/>
          <a:stretch/>
        </p:blipFill>
        <p:spPr>
          <a:xfrm rot="5400000">
            <a:off x="5654256" y="1578627"/>
            <a:ext cx="2529086" cy="346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079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268760"/>
            <a:ext cx="9144000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СТРУКТУРА УЧЕБНОГО ПЛАНА ДОКТОРА ФИЛОСОФИИ</a:t>
            </a:r>
            <a:endParaRPr lang="ru-RU" sz="28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 bwMode="auto">
          <a:xfrm>
            <a:off x="-19224" y="1832941"/>
            <a:ext cx="9175443" cy="1213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b="1" i="1" spc="50" dirty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Объем образовательной составляющей </a:t>
            </a:r>
            <a:r>
              <a:rPr lang="ru-RU" sz="2600" b="1" i="1" spc="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программы подготовки </a:t>
            </a:r>
            <a:r>
              <a:rPr lang="ru-RU" sz="2600" b="1" i="1" spc="50" dirty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доктора философии составляет </a:t>
            </a:r>
            <a:endParaRPr lang="ru-RU" sz="2600" b="1" i="1" spc="50" dirty="0" smtClean="0">
              <a:ln w="11430"/>
              <a:solidFill>
                <a:schemeClr val="tx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>
              <a:spcBef>
                <a:spcPts val="0"/>
              </a:spcBef>
              <a:spcAft>
                <a:spcPts val="600"/>
              </a:spcAft>
              <a:defRPr/>
            </a:pPr>
            <a:r>
              <a:rPr lang="ru-RU" sz="2600" b="1" i="1" spc="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60 кредитов ЕКТС и включает:</a:t>
            </a:r>
            <a:endParaRPr lang="ru-RU" altLang="uk-UA" sz="26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0" name="Объект 2"/>
          <p:cNvSpPr txBox="1">
            <a:spLocks/>
          </p:cNvSpPr>
          <p:nvPr/>
        </p:nvSpPr>
        <p:spPr bwMode="auto">
          <a:xfrm>
            <a:off x="197768" y="3284984"/>
            <a:ext cx="8748464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ts val="0"/>
              </a:spcBef>
              <a:spcAft>
                <a:spcPts val="1200"/>
              </a:spcAft>
              <a:defRPr/>
            </a:pPr>
            <a:r>
              <a:rPr lang="ru-RU" altLang="uk-UA" sz="24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І. ЦИКЛ </a:t>
            </a:r>
            <a:r>
              <a:rPr lang="ru-RU" altLang="uk-UA" sz="2400" b="1" cap="all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общей подготовки</a:t>
            </a:r>
            <a:r>
              <a:rPr lang="ru-RU" sz="2400" b="1" i="1" spc="50" dirty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400" b="1" spc="50" dirty="0" smtClean="0">
                <a:ln w="11430"/>
                <a:solidFill>
                  <a:schemeClr val="tx2">
                    <a:lumMod val="75000"/>
                  </a:schemeClr>
                </a:solidFill>
              </a:rPr>
              <a:t>(33 </a:t>
            </a:r>
            <a:r>
              <a:rPr lang="ru-RU" sz="2400" b="1" spc="50" dirty="0" err="1" smtClean="0">
                <a:ln w="11430"/>
                <a:solidFill>
                  <a:schemeClr val="tx2">
                    <a:lumMod val="75000"/>
                  </a:schemeClr>
                </a:solidFill>
              </a:rPr>
              <a:t>кр</a:t>
            </a:r>
            <a:r>
              <a:rPr lang="ru-RU" sz="2400" b="1" spc="50" dirty="0" smtClean="0">
                <a:ln w="11430"/>
                <a:solidFill>
                  <a:schemeClr val="tx2">
                    <a:lumMod val="75000"/>
                  </a:schemeClr>
                </a:solidFill>
              </a:rPr>
              <a:t>. ЕКТС):</a:t>
            </a:r>
            <a:endParaRPr lang="ru-RU" altLang="uk-UA" sz="2400" b="1" cap="all" dirty="0" smtClean="0">
              <a:solidFill>
                <a:schemeClr val="tx2">
                  <a:lumMod val="75000"/>
                </a:schemeClr>
              </a:solidFill>
              <a:latin typeface="+mj-lt"/>
            </a:endParaRPr>
          </a:p>
          <a:p>
            <a:pPr marL="396000" indent="-396000">
              <a:spcBef>
                <a:spcPts val="0"/>
              </a:spcBef>
              <a:spcAft>
                <a:spcPts val="1200"/>
              </a:spcAft>
              <a:defRPr/>
            </a:pPr>
            <a:r>
              <a:rPr lang="ru-RU" altLang="uk-UA" sz="2400" b="1" dirty="0" smtClean="0">
                <a:solidFill>
                  <a:schemeClr val="tx2">
                    <a:lumMod val="75000"/>
                  </a:schemeClr>
                </a:solidFill>
              </a:rPr>
              <a:t>І.1</a:t>
            </a:r>
            <a:r>
              <a:rPr lang="ru-RU" altLang="uk-UA" sz="2400" b="1" dirty="0">
                <a:solidFill>
                  <a:schemeClr val="tx2">
                    <a:lumMod val="75000"/>
                  </a:schemeClr>
                </a:solidFill>
              </a:rPr>
              <a:t>. </a:t>
            </a:r>
            <a:r>
              <a:rPr lang="ru-RU" altLang="uk-UA" sz="2400" b="1" dirty="0" smtClean="0">
                <a:solidFill>
                  <a:schemeClr val="tx2">
                    <a:lumMod val="75000"/>
                  </a:schemeClr>
                </a:solidFill>
              </a:rPr>
              <a:t>Учебные дисциплины </a:t>
            </a:r>
            <a:r>
              <a:rPr lang="ru-RU" altLang="uk-UA" sz="2400" b="1" dirty="0">
                <a:solidFill>
                  <a:schemeClr val="tx2">
                    <a:lumMod val="75000"/>
                  </a:schemeClr>
                </a:solidFill>
              </a:rPr>
              <a:t>для  </a:t>
            </a:r>
            <a:r>
              <a:rPr lang="ru-RU" altLang="uk-UA" sz="2400" b="1" dirty="0" smtClean="0">
                <a:solidFill>
                  <a:schemeClr val="tx2">
                    <a:lumMod val="75000"/>
                  </a:schemeClr>
                </a:solidFill>
              </a:rPr>
              <a:t>получения </a:t>
            </a:r>
            <a:r>
              <a:rPr lang="ru-RU" altLang="uk-UA" sz="2400" b="1" dirty="0">
                <a:solidFill>
                  <a:schemeClr val="tx2">
                    <a:lumMod val="75000"/>
                  </a:schemeClr>
                </a:solidFill>
              </a:rPr>
              <a:t>глубинных знаний </a:t>
            </a:r>
            <a:r>
              <a:rPr lang="ru-RU" altLang="uk-UA" sz="2400" b="1" dirty="0" smtClean="0">
                <a:solidFill>
                  <a:schemeClr val="tx2">
                    <a:lumMod val="75000"/>
                  </a:schemeClr>
                </a:solidFill>
              </a:rPr>
              <a:t>по специальности     </a:t>
            </a:r>
            <a:r>
              <a:rPr lang="ru-RU" sz="2400" b="1" spc="50" dirty="0" smtClean="0">
                <a:ln w="11430"/>
                <a:solidFill>
                  <a:schemeClr val="tx2">
                    <a:lumMod val="75000"/>
                  </a:schemeClr>
                </a:solidFill>
              </a:rPr>
              <a:t>(23 </a:t>
            </a:r>
            <a:r>
              <a:rPr lang="ru-RU" sz="2400" b="1" spc="50" dirty="0" err="1">
                <a:ln w="11430"/>
                <a:solidFill>
                  <a:schemeClr val="tx2">
                    <a:lumMod val="75000"/>
                  </a:schemeClr>
                </a:solidFill>
              </a:rPr>
              <a:t>кр</a:t>
            </a:r>
            <a:r>
              <a:rPr lang="ru-RU" sz="2400" b="1" spc="50" dirty="0">
                <a:ln w="11430"/>
                <a:solidFill>
                  <a:schemeClr val="tx2">
                    <a:lumMod val="75000"/>
                  </a:schemeClr>
                </a:solidFill>
              </a:rPr>
              <a:t>. </a:t>
            </a:r>
            <a:r>
              <a:rPr lang="ru-RU" sz="2400" b="1" spc="50" dirty="0" smtClean="0">
                <a:ln w="11430"/>
                <a:solidFill>
                  <a:schemeClr val="tx2">
                    <a:lumMod val="75000"/>
                  </a:schemeClr>
                </a:solidFill>
              </a:rPr>
              <a:t>ЕКТС).</a:t>
            </a:r>
          </a:p>
          <a:p>
            <a:pPr marL="396000" indent="-396000">
              <a:spcBef>
                <a:spcPts val="0"/>
              </a:spcBef>
              <a:spcAft>
                <a:spcPts val="1200"/>
              </a:spcAft>
              <a:defRPr/>
            </a:pPr>
            <a:r>
              <a:rPr lang="ru-RU" sz="2400" b="1" spc="50" dirty="0" smtClean="0">
                <a:ln w="11430"/>
                <a:solidFill>
                  <a:schemeClr val="tx2">
                    <a:lumMod val="75000"/>
                  </a:schemeClr>
                </a:solidFill>
              </a:rPr>
              <a:t>І.2. </a:t>
            </a:r>
            <a:r>
              <a:rPr lang="ru-RU" altLang="uk-UA" sz="2400" b="1" dirty="0">
                <a:solidFill>
                  <a:schemeClr val="tx2">
                    <a:lumMod val="75000"/>
                  </a:schemeClr>
                </a:solidFill>
              </a:rPr>
              <a:t>Учебные дисциплины для </a:t>
            </a:r>
            <a:r>
              <a:rPr lang="ru-RU" sz="2400" b="1" spc="50" dirty="0" smtClean="0">
                <a:ln w="11430"/>
                <a:solidFill>
                  <a:schemeClr val="tx2">
                    <a:lumMod val="75000"/>
                  </a:schemeClr>
                </a:solidFill>
              </a:rPr>
              <a:t>овладения </a:t>
            </a:r>
            <a:r>
              <a:rPr lang="ru-RU" sz="2400" b="1" spc="50" dirty="0">
                <a:ln w="11430"/>
                <a:solidFill>
                  <a:schemeClr val="tx2">
                    <a:lumMod val="75000"/>
                  </a:schemeClr>
                </a:solidFill>
              </a:rPr>
              <a:t>общенаучными (философскими) </a:t>
            </a:r>
            <a:r>
              <a:rPr lang="ru-RU" altLang="uk-UA" sz="2400" b="1" dirty="0" smtClean="0">
                <a:solidFill>
                  <a:schemeClr val="tx2">
                    <a:lumMod val="75000"/>
                  </a:schemeClr>
                </a:solidFill>
              </a:rPr>
              <a:t>компетентностя</a:t>
            </a:r>
            <a:r>
              <a:rPr lang="ru-RU" sz="2400" b="1" spc="50" dirty="0" smtClean="0">
                <a:ln w="11430"/>
                <a:solidFill>
                  <a:schemeClr val="tx2">
                    <a:lumMod val="75000"/>
                  </a:schemeClr>
                </a:solidFill>
              </a:rPr>
              <a:t>ми    (</a:t>
            </a:r>
            <a:r>
              <a:rPr lang="ru-RU" sz="2400" b="1" spc="50" dirty="0">
                <a:ln w="11430"/>
                <a:solidFill>
                  <a:schemeClr val="tx2">
                    <a:lumMod val="75000"/>
                  </a:schemeClr>
                </a:solidFill>
              </a:rPr>
              <a:t>6 </a:t>
            </a:r>
            <a:r>
              <a:rPr lang="ru-RU" sz="2400" b="1" spc="50" dirty="0" err="1">
                <a:ln w="11430"/>
                <a:solidFill>
                  <a:schemeClr val="tx2">
                    <a:lumMod val="75000"/>
                  </a:schemeClr>
                </a:solidFill>
              </a:rPr>
              <a:t>кр</a:t>
            </a:r>
            <a:r>
              <a:rPr lang="ru-RU" sz="2400" b="1" spc="50" dirty="0">
                <a:ln w="11430"/>
                <a:solidFill>
                  <a:schemeClr val="tx2">
                    <a:lumMod val="75000"/>
                  </a:schemeClr>
                </a:solidFill>
              </a:rPr>
              <a:t>. ЕКТС</a:t>
            </a:r>
            <a:r>
              <a:rPr lang="ru-RU" sz="2400" b="1" spc="50" dirty="0" smtClean="0">
                <a:ln w="11430"/>
                <a:solidFill>
                  <a:schemeClr val="tx2">
                    <a:lumMod val="75000"/>
                  </a:schemeClr>
                </a:solidFill>
              </a:rPr>
              <a:t>).</a:t>
            </a:r>
          </a:p>
          <a:p>
            <a:pPr marL="396000" indent="-396000">
              <a:spcBef>
                <a:spcPts val="0"/>
              </a:spcBef>
              <a:spcAft>
                <a:spcPts val="1200"/>
              </a:spcAft>
              <a:defRPr/>
            </a:pPr>
            <a:r>
              <a:rPr lang="ru-RU" sz="2400" b="1" spc="50" dirty="0" smtClean="0">
                <a:ln w="11430"/>
                <a:solidFill>
                  <a:schemeClr val="tx2">
                    <a:lumMod val="75000"/>
                  </a:schemeClr>
                </a:solidFill>
              </a:rPr>
              <a:t>І. 3. </a:t>
            </a:r>
            <a:r>
              <a:rPr lang="ru-RU" altLang="uk-UA" sz="2400" b="1" dirty="0" smtClean="0">
                <a:solidFill>
                  <a:schemeClr val="tx2">
                    <a:lumMod val="75000"/>
                  </a:schemeClr>
                </a:solidFill>
              </a:rPr>
              <a:t>Учебные </a:t>
            </a:r>
            <a:r>
              <a:rPr lang="ru-RU" altLang="uk-UA" sz="2400" b="1" dirty="0">
                <a:solidFill>
                  <a:schemeClr val="tx2">
                    <a:lumMod val="75000"/>
                  </a:schemeClr>
                </a:solidFill>
              </a:rPr>
              <a:t>дисциплины</a:t>
            </a:r>
            <a:r>
              <a:rPr lang="ru-RU" sz="2400" b="1" spc="50" dirty="0" smtClean="0">
                <a:ln w="11430"/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400" b="1" spc="50" dirty="0">
                <a:ln w="11430"/>
                <a:solidFill>
                  <a:schemeClr val="tx2">
                    <a:lumMod val="75000"/>
                  </a:schemeClr>
                </a:solidFill>
              </a:rPr>
              <a:t>для </a:t>
            </a:r>
            <a:r>
              <a:rPr lang="ru-RU" sz="2400" b="1" spc="50" dirty="0" smtClean="0">
                <a:ln w="11430"/>
                <a:solidFill>
                  <a:schemeClr val="tx2">
                    <a:lumMod val="75000"/>
                  </a:schemeClr>
                </a:solidFill>
              </a:rPr>
              <a:t>получения </a:t>
            </a:r>
            <a:r>
              <a:rPr lang="ru-RU" sz="2400" b="1" spc="50" dirty="0">
                <a:ln w="11430"/>
                <a:solidFill>
                  <a:schemeClr val="tx2">
                    <a:lumMod val="75000"/>
                  </a:schemeClr>
                </a:solidFill>
              </a:rPr>
              <a:t>языковых </a:t>
            </a:r>
            <a:r>
              <a:rPr lang="ru-RU" altLang="uk-UA" sz="2400" b="1" dirty="0" smtClean="0">
                <a:solidFill>
                  <a:schemeClr val="tx2">
                    <a:lumMod val="75000"/>
                  </a:schemeClr>
                </a:solidFill>
              </a:rPr>
              <a:t>компетентностей     </a:t>
            </a:r>
            <a:r>
              <a:rPr lang="ru-RU" sz="2400" b="1" spc="50" dirty="0" smtClean="0">
                <a:ln w="11430"/>
                <a:solidFill>
                  <a:schemeClr val="tx2">
                    <a:lumMod val="75000"/>
                  </a:schemeClr>
                </a:solidFill>
              </a:rPr>
              <a:t>(4 </a:t>
            </a:r>
            <a:r>
              <a:rPr lang="ru-RU" sz="2400" b="1" spc="50" dirty="0" err="1">
                <a:ln w="11430"/>
                <a:solidFill>
                  <a:schemeClr val="tx2">
                    <a:lumMod val="75000"/>
                  </a:schemeClr>
                </a:solidFill>
              </a:rPr>
              <a:t>кр</a:t>
            </a:r>
            <a:r>
              <a:rPr lang="ru-RU" sz="2400" b="1" spc="50" dirty="0">
                <a:ln w="11430"/>
                <a:solidFill>
                  <a:schemeClr val="tx2">
                    <a:lumMod val="75000"/>
                  </a:schemeClr>
                </a:solidFill>
              </a:rPr>
              <a:t>. ЕКТС</a:t>
            </a:r>
            <a:r>
              <a:rPr lang="ru-RU" sz="2400" b="1" spc="50" dirty="0" smtClean="0">
                <a:ln w="11430"/>
                <a:solidFill>
                  <a:schemeClr val="tx2">
                    <a:lumMod val="75000"/>
                  </a:schemeClr>
                </a:solidFill>
              </a:rPr>
              <a:t>).</a:t>
            </a:r>
            <a:endParaRPr lang="ru-RU" altLang="uk-UA" sz="2400" b="1" cap="all" dirty="0" smtClean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4083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0668" y="1472995"/>
            <a:ext cx="9144000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СТРУКТУРА УЧЕБНОГО ПЛАНА ДОКТОРА ФИЛОСОФИИ</a:t>
            </a:r>
            <a:endParaRPr lang="ru-RU" sz="28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0" name="Объект 2"/>
          <p:cNvSpPr txBox="1">
            <a:spLocks/>
          </p:cNvSpPr>
          <p:nvPr/>
        </p:nvSpPr>
        <p:spPr bwMode="auto">
          <a:xfrm>
            <a:off x="323528" y="2492896"/>
            <a:ext cx="8622704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ts val="0"/>
              </a:spcBef>
              <a:spcAft>
                <a:spcPts val="1200"/>
              </a:spcAft>
              <a:defRPr/>
            </a:pPr>
            <a:r>
              <a:rPr lang="ru-RU" altLang="uk-UA" sz="2400" b="1" cap="all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ІІ</a:t>
            </a:r>
            <a:r>
              <a:rPr lang="ru-RU" altLang="uk-UA" sz="2400" b="1" cap="all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. ЦИКЛ </a:t>
            </a:r>
            <a:r>
              <a:rPr lang="ru-RU" altLang="uk-UA" sz="2400" b="1" cap="all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Профессиональной Подготовки </a:t>
            </a:r>
            <a:r>
              <a:rPr lang="ru-RU" sz="2400" b="1" spc="50" dirty="0" smtClean="0">
                <a:ln w="11430"/>
                <a:solidFill>
                  <a:schemeClr val="tx2">
                    <a:lumMod val="75000"/>
                  </a:schemeClr>
                </a:solidFill>
              </a:rPr>
              <a:t>(27 </a:t>
            </a:r>
            <a:r>
              <a:rPr lang="ru-RU" sz="2400" b="1" spc="50" dirty="0" err="1" smtClean="0">
                <a:ln w="11430"/>
                <a:solidFill>
                  <a:schemeClr val="tx2">
                    <a:lumMod val="75000"/>
                  </a:schemeClr>
                </a:solidFill>
              </a:rPr>
              <a:t>кр</a:t>
            </a:r>
            <a:r>
              <a:rPr lang="ru-RU" sz="2400" b="1" spc="50" dirty="0" smtClean="0">
                <a:ln w="11430"/>
                <a:solidFill>
                  <a:schemeClr val="tx2">
                    <a:lumMod val="75000"/>
                  </a:schemeClr>
                </a:solidFill>
              </a:rPr>
              <a:t>. ЕКТС):</a:t>
            </a:r>
            <a:endParaRPr lang="ru-RU" altLang="uk-UA" sz="2400" b="1" cap="all" dirty="0" smtClean="0">
              <a:solidFill>
                <a:schemeClr val="tx2">
                  <a:lumMod val="75000"/>
                </a:schemeClr>
              </a:solidFill>
              <a:latin typeface="+mj-lt"/>
            </a:endParaRPr>
          </a:p>
          <a:p>
            <a:pPr marL="396000" indent="-396000">
              <a:spcBef>
                <a:spcPts val="0"/>
              </a:spcBef>
              <a:spcAft>
                <a:spcPts val="1200"/>
              </a:spcAft>
              <a:defRPr/>
            </a:pPr>
            <a:r>
              <a:rPr lang="ru-RU" altLang="uk-UA" sz="2400" b="1" dirty="0">
                <a:solidFill>
                  <a:schemeClr val="tx2">
                    <a:lumMod val="75000"/>
                  </a:schemeClr>
                </a:solidFill>
              </a:rPr>
              <a:t>ІІ.1. Учебные дисциплины</a:t>
            </a:r>
            <a:r>
              <a:rPr lang="ru-RU" sz="2400" b="1" spc="50" dirty="0">
                <a:ln w="11430"/>
                <a:solidFill>
                  <a:schemeClr val="tx2">
                    <a:lumMod val="75000"/>
                  </a:schemeClr>
                </a:solidFill>
              </a:rPr>
              <a:t> для </a:t>
            </a:r>
            <a:r>
              <a:rPr lang="ru-RU" sz="2400" b="1" spc="50" dirty="0" smtClean="0">
                <a:ln w="11430"/>
                <a:solidFill>
                  <a:schemeClr val="tx2">
                    <a:lumMod val="75000"/>
                  </a:schemeClr>
                </a:solidFill>
              </a:rPr>
              <a:t>получения </a:t>
            </a:r>
            <a:r>
              <a:rPr lang="ru-RU" altLang="uk-UA" sz="2400" b="1" dirty="0" smtClean="0">
                <a:solidFill>
                  <a:schemeClr val="tx2">
                    <a:lumMod val="75000"/>
                  </a:schemeClr>
                </a:solidFill>
              </a:rPr>
              <a:t>универсальных компетентностей исследователя         </a:t>
            </a:r>
            <a:r>
              <a:rPr lang="ru-RU" sz="2400" b="1" spc="50" dirty="0" smtClean="0">
                <a:ln w="11430"/>
                <a:solidFill>
                  <a:schemeClr val="tx2">
                    <a:lumMod val="75000"/>
                  </a:schemeClr>
                </a:solidFill>
              </a:rPr>
              <a:t>(23 </a:t>
            </a:r>
            <a:r>
              <a:rPr lang="ru-RU" sz="2400" b="1" spc="50" dirty="0" err="1">
                <a:ln w="11430"/>
                <a:solidFill>
                  <a:schemeClr val="tx2">
                    <a:lumMod val="75000"/>
                  </a:schemeClr>
                </a:solidFill>
              </a:rPr>
              <a:t>кр</a:t>
            </a:r>
            <a:r>
              <a:rPr lang="ru-RU" sz="2400" b="1" spc="50" dirty="0">
                <a:ln w="11430"/>
                <a:solidFill>
                  <a:schemeClr val="tx2">
                    <a:lumMod val="75000"/>
                  </a:schemeClr>
                </a:solidFill>
              </a:rPr>
              <a:t>. </a:t>
            </a:r>
            <a:r>
              <a:rPr lang="ru-RU" sz="2400" b="1" spc="50" dirty="0" smtClean="0">
                <a:ln w="11430"/>
                <a:solidFill>
                  <a:schemeClr val="tx2">
                    <a:lumMod val="75000"/>
                  </a:schemeClr>
                </a:solidFill>
              </a:rPr>
              <a:t>ЕКТС).</a:t>
            </a:r>
          </a:p>
          <a:p>
            <a:pPr marL="396000" indent="-396000">
              <a:spcBef>
                <a:spcPts val="0"/>
              </a:spcBef>
              <a:spcAft>
                <a:spcPts val="1200"/>
              </a:spcAft>
              <a:defRPr/>
            </a:pPr>
            <a:r>
              <a:rPr lang="ru-RU" sz="2400" b="1" spc="50" dirty="0">
                <a:ln w="11430"/>
                <a:solidFill>
                  <a:schemeClr val="tx2">
                    <a:lumMod val="75000"/>
                  </a:schemeClr>
                </a:solidFill>
              </a:rPr>
              <a:t>ІІ.2. </a:t>
            </a:r>
            <a:r>
              <a:rPr lang="ru-RU" altLang="uk-UA" sz="2400" b="1" dirty="0">
                <a:solidFill>
                  <a:schemeClr val="tx2">
                    <a:lumMod val="75000"/>
                  </a:schemeClr>
                </a:solidFill>
              </a:rPr>
              <a:t>Учебные дисциплины</a:t>
            </a:r>
            <a:r>
              <a:rPr lang="ru-RU" sz="2400" b="1" spc="50" dirty="0">
                <a:ln w="11430"/>
                <a:solidFill>
                  <a:schemeClr val="tx2">
                    <a:lumMod val="75000"/>
                  </a:schemeClr>
                </a:solidFill>
              </a:rPr>
              <a:t> для получения</a:t>
            </a:r>
            <a:r>
              <a:rPr lang="ru-RU" sz="2400" b="1" spc="50" dirty="0" smtClean="0">
                <a:ln w="11430"/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400" b="1" spc="50" dirty="0">
                <a:ln w="11430"/>
                <a:solidFill>
                  <a:schemeClr val="tx2">
                    <a:lumMod val="75000"/>
                  </a:schemeClr>
                </a:solidFill>
              </a:rPr>
              <a:t>языковых </a:t>
            </a:r>
            <a:r>
              <a:rPr lang="ru-RU" altLang="uk-UA" sz="2400" b="1" dirty="0">
                <a:solidFill>
                  <a:schemeClr val="tx2">
                    <a:lumMod val="75000"/>
                  </a:schemeClr>
                </a:solidFill>
              </a:rPr>
              <a:t>компетентностей </a:t>
            </a:r>
            <a:r>
              <a:rPr lang="ru-RU" sz="2400" b="1" spc="50" dirty="0" smtClean="0">
                <a:ln w="11430"/>
                <a:solidFill>
                  <a:schemeClr val="tx2">
                    <a:lumMod val="75000"/>
                  </a:schemeClr>
                </a:solidFill>
              </a:rPr>
              <a:t>, достаточных </a:t>
            </a:r>
            <a:r>
              <a:rPr lang="ru-RU" sz="2400" b="1" spc="50" dirty="0">
                <a:ln w="11430"/>
                <a:solidFill>
                  <a:schemeClr val="tx2">
                    <a:lumMod val="75000"/>
                  </a:schemeClr>
                </a:solidFill>
              </a:rPr>
              <a:t>для </a:t>
            </a:r>
            <a:r>
              <a:rPr lang="ru-RU" sz="2400" b="1" spc="50" dirty="0" smtClean="0">
                <a:ln w="11430"/>
                <a:solidFill>
                  <a:schemeClr val="tx2">
                    <a:lumMod val="75000"/>
                  </a:schemeClr>
                </a:solidFill>
              </a:rPr>
              <a:t>представления и обсуждения  результатов научной работы  на иностранном языке </a:t>
            </a:r>
            <a:r>
              <a:rPr lang="ru-RU" sz="2400" b="1" spc="50" dirty="0">
                <a:ln w="11430"/>
                <a:solidFill>
                  <a:schemeClr val="tx2">
                    <a:lumMod val="75000"/>
                  </a:schemeClr>
                </a:solidFill>
              </a:rPr>
              <a:t>в </a:t>
            </a:r>
            <a:r>
              <a:rPr lang="ru-RU" sz="2400" b="1" spc="50" dirty="0" smtClean="0">
                <a:ln w="11430"/>
                <a:solidFill>
                  <a:schemeClr val="tx2">
                    <a:lumMod val="75000"/>
                  </a:schemeClr>
                </a:solidFill>
              </a:rPr>
              <a:t>устной и письменной форме           (</a:t>
            </a:r>
            <a:r>
              <a:rPr lang="ru-RU" sz="2400" b="1" spc="50" dirty="0">
                <a:ln w="11430"/>
                <a:solidFill>
                  <a:schemeClr val="tx2">
                    <a:lumMod val="75000"/>
                  </a:schemeClr>
                </a:solidFill>
              </a:rPr>
              <a:t>4 </a:t>
            </a:r>
            <a:r>
              <a:rPr lang="ru-RU" sz="2400" b="1" spc="50" dirty="0" err="1" smtClean="0">
                <a:ln w="11430"/>
                <a:solidFill>
                  <a:schemeClr val="tx2">
                    <a:lumMod val="75000"/>
                  </a:schemeClr>
                </a:solidFill>
              </a:rPr>
              <a:t>кр</a:t>
            </a:r>
            <a:r>
              <a:rPr lang="ru-RU" sz="2400" b="1" spc="50" dirty="0" smtClean="0">
                <a:ln w="11430"/>
                <a:solidFill>
                  <a:schemeClr val="tx2">
                    <a:lumMod val="75000"/>
                  </a:schemeClr>
                </a:solidFill>
              </a:rPr>
              <a:t>. </a:t>
            </a:r>
            <a:r>
              <a:rPr lang="ru-RU" sz="2400" b="1" spc="50" dirty="0">
                <a:ln w="11430"/>
                <a:solidFill>
                  <a:schemeClr val="tx2">
                    <a:lumMod val="75000"/>
                  </a:schemeClr>
                </a:solidFill>
              </a:rPr>
              <a:t>ЕКТС</a:t>
            </a:r>
            <a:r>
              <a:rPr lang="ru-RU" sz="2400" b="1" spc="50" dirty="0" smtClean="0">
                <a:ln w="11430"/>
                <a:solidFill>
                  <a:schemeClr val="tx2">
                    <a:lumMod val="75000"/>
                  </a:schemeClr>
                </a:solidFill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33294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бъект 2"/>
          <p:cNvSpPr txBox="1">
            <a:spLocks/>
          </p:cNvSpPr>
          <p:nvPr/>
        </p:nvSpPr>
        <p:spPr bwMode="auto">
          <a:xfrm rot="10800000" flipV="1">
            <a:off x="857445" y="1268760"/>
            <a:ext cx="745172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ts val="0"/>
              </a:spcBef>
              <a:buFont typeface="Arial" charset="0"/>
              <a:buNone/>
              <a:defRPr/>
            </a:pPr>
            <a:r>
              <a:rPr lang="ru-RU" altLang="uk-UA" sz="2800" b="1" cap="al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Реформа </a:t>
            </a:r>
            <a:r>
              <a:rPr lang="ru-RU" altLang="uk-UA" sz="2800" b="1" cap="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учебных </a:t>
            </a:r>
            <a:r>
              <a:rPr lang="ru-RU" altLang="uk-UA" sz="2800" b="1" cap="al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программ</a:t>
            </a:r>
            <a:endParaRPr lang="ru-RU" altLang="uk-UA" b="1" cap="all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2" name="Объект 2"/>
          <p:cNvSpPr txBox="1">
            <a:spLocks/>
          </p:cNvSpPr>
          <p:nvPr/>
        </p:nvSpPr>
        <p:spPr bwMode="auto">
          <a:xfrm>
            <a:off x="179512" y="1773586"/>
            <a:ext cx="9143999" cy="1285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uk-UA" sz="28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учетом 10 основных и 3 передаваемых учебных </a:t>
            </a:r>
            <a:r>
              <a:rPr lang="ru-RU" altLang="uk-UA" sz="28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программ на </a:t>
            </a:r>
            <a:r>
              <a:rPr lang="ru-RU" altLang="uk-UA" sz="28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базовом факультете 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uk-UA" sz="28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авиационных и космических систем:</a:t>
            </a:r>
            <a:endParaRPr lang="ru-RU" altLang="uk-UA" sz="2400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3" name="Объект 2"/>
          <p:cNvSpPr txBox="1">
            <a:spLocks/>
          </p:cNvSpPr>
          <p:nvPr/>
        </p:nvSpPr>
        <p:spPr bwMode="auto">
          <a:xfrm>
            <a:off x="179512" y="3356992"/>
            <a:ext cx="4871435" cy="3354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ru-RU" altLang="uk-UA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р</a:t>
            </a:r>
            <a:r>
              <a:rPr lang="ru-RU" altLang="uk-UA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азработаны</a:t>
            </a:r>
            <a:r>
              <a:rPr lang="ru-RU" altLang="uk-UA" sz="28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</a:t>
            </a:r>
            <a:r>
              <a:rPr lang="ru-RU" altLang="uk-UA" sz="28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и </a:t>
            </a:r>
            <a:r>
              <a:rPr lang="ru-RU" altLang="uk-UA" sz="28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утверждены новые  </a:t>
            </a:r>
            <a:r>
              <a:rPr lang="ru-RU" altLang="uk-UA" sz="28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учебные программы </a:t>
            </a:r>
            <a:r>
              <a:rPr lang="ru-RU" altLang="uk-UA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6 </a:t>
            </a:r>
            <a:r>
              <a:rPr lang="ru-RU" altLang="uk-UA" sz="28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дисциплин;</a:t>
            </a:r>
          </a:p>
          <a:p>
            <a:pPr marL="342900" indent="-34290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ru-RU" altLang="uk-UA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модернизированы</a:t>
            </a:r>
            <a:r>
              <a:rPr lang="ru-RU" altLang="uk-UA" sz="28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altLang="uk-UA" sz="28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утверждены </a:t>
            </a:r>
            <a:r>
              <a:rPr lang="ru-RU" altLang="uk-UA" sz="28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учебные </a:t>
            </a:r>
            <a:r>
              <a:rPr lang="ru-RU" altLang="uk-UA" sz="28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программы </a:t>
            </a:r>
            <a:r>
              <a:rPr lang="ru-RU" altLang="uk-UA" sz="28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altLang="uk-UA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</a:t>
            </a:r>
            <a:r>
              <a:rPr lang="ru-RU" altLang="uk-UA" sz="28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дисциплин.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3180506"/>
            <a:ext cx="2481358" cy="35311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589" y="3300739"/>
            <a:ext cx="2495306" cy="35311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66941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2"/>
          <p:cNvSpPr txBox="1">
            <a:spLocks/>
          </p:cNvSpPr>
          <p:nvPr/>
        </p:nvSpPr>
        <p:spPr bwMode="auto">
          <a:xfrm rot="10800000" flipV="1">
            <a:off x="850297" y="1392535"/>
            <a:ext cx="7451725" cy="88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ts val="0"/>
              </a:spcBef>
              <a:buFont typeface="Arial" charset="0"/>
              <a:buNone/>
              <a:defRPr/>
            </a:pPr>
            <a:r>
              <a:rPr lang="ru-RU" altLang="uk-UA" sz="2800" b="1" cap="al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Внедрение </a:t>
            </a:r>
            <a:r>
              <a:rPr lang="ru-RU" altLang="uk-UA" sz="2800" b="1" cap="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образовательных </a:t>
            </a:r>
            <a:r>
              <a:rPr lang="ru-RU" altLang="uk-UA" sz="2800" b="1" cap="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программ В КПИ им. Игоря Сикорского </a:t>
            </a:r>
            <a:endParaRPr lang="ru-RU" altLang="uk-UA" b="1" cap="all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 bwMode="auto">
          <a:xfrm>
            <a:off x="165222" y="2282106"/>
            <a:ext cx="8964488" cy="2947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ru-RU" altLang="uk-UA" sz="2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Получены лицензии Министерства образования и науки Украины  </a:t>
            </a:r>
            <a:r>
              <a:rPr lang="ru-RU" altLang="uk-UA" sz="26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подготовку докторов </a:t>
            </a:r>
            <a:r>
              <a:rPr lang="ru-RU" altLang="uk-UA" sz="2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философии по </a:t>
            </a:r>
            <a:r>
              <a:rPr lang="en-US" altLang="uk-UA" sz="2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42</a:t>
            </a:r>
            <a:r>
              <a:rPr lang="ru-RU" altLang="uk-UA" sz="2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altLang="uk-UA" sz="2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специальностям</a:t>
            </a:r>
          </a:p>
          <a:p>
            <a:pPr marL="457200" indent="-45720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ru-RU" altLang="uk-UA" sz="2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новым  образовательным программам,  разработанным  с учетом рекомендаций проекта, прошли обучение на базовом факультете авиационных и космических систем:</a:t>
            </a:r>
          </a:p>
          <a:p>
            <a:pPr marL="457200" indent="-45720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endParaRPr lang="ru-RU" altLang="uk-UA" sz="2800" b="1" dirty="0" smtClean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spcBef>
                <a:spcPts val="0"/>
              </a:spcBef>
              <a:spcAft>
                <a:spcPts val="1200"/>
              </a:spcAft>
              <a:defRPr/>
            </a:pPr>
            <a:endParaRPr lang="ru-RU" altLang="uk-UA" sz="28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spcBef>
                <a:spcPts val="0"/>
              </a:spcBef>
              <a:spcAft>
                <a:spcPts val="1200"/>
              </a:spcAft>
              <a:defRPr/>
            </a:pPr>
            <a:endParaRPr lang="ru-RU" altLang="uk-UA" sz="2800" b="1" dirty="0" smtClean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 bwMode="auto">
          <a:xfrm>
            <a:off x="683568" y="5355566"/>
            <a:ext cx="8446142" cy="1179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ru-RU" altLang="uk-UA" sz="28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3</a:t>
            </a:r>
            <a:r>
              <a:rPr lang="ru-RU" altLang="uk-UA" sz="2800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50 бакалавров и магистров;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ru-RU" altLang="uk-UA" sz="2800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5  аспирантов (докторантов).</a:t>
            </a:r>
            <a:endParaRPr lang="ru-RU" altLang="uk-UA" sz="2400" b="1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2301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3222561"/>
            <a:ext cx="2850110" cy="4089611"/>
          </a:xfrm>
          <a:prstGeom prst="rect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  <a:effectLst/>
          <a:scene3d>
            <a:camera prst="orthographicFront">
              <a:rot lat="0" lon="0" rev="5400000"/>
            </a:camera>
            <a:lightRig rig="threePt" dir="t"/>
          </a:scene3d>
        </p:spPr>
      </p:pic>
      <p:sp>
        <p:nvSpPr>
          <p:cNvPr id="6" name="Прямоугольник 5"/>
          <p:cNvSpPr/>
          <p:nvPr/>
        </p:nvSpPr>
        <p:spPr>
          <a:xfrm>
            <a:off x="0" y="1837536"/>
            <a:ext cx="9144000" cy="2012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20000"/>
              </a:spcBef>
              <a:spcAft>
                <a:spcPts val="0"/>
              </a:spcAft>
            </a:pPr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Изданы</a:t>
            </a:r>
            <a:r>
              <a:rPr lang="ru-RU" sz="2400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ru-RU" sz="2400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одно учебное пособие на русском </a:t>
            </a:r>
            <a:r>
              <a:rPr lang="ru-RU" sz="2400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языке, монография на английском языке.</a:t>
            </a:r>
          </a:p>
          <a:p>
            <a:pPr algn="just">
              <a:spcBef>
                <a:spcPct val="20000"/>
              </a:spcBef>
              <a:spcAft>
                <a:spcPts val="0"/>
              </a:spcAft>
            </a:pPr>
            <a:r>
              <a:rPr lang="ru-RU" sz="2400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Запланировано </a:t>
            </a:r>
            <a:r>
              <a:rPr lang="ru-RU" sz="2400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издание учебного пособия </a:t>
            </a:r>
            <a:r>
              <a:rPr lang="ru-RU" sz="2400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</a:t>
            </a:r>
            <a:r>
              <a:rPr lang="ru-RU" sz="2400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английском языке совместно с ТУ </a:t>
            </a:r>
            <a:r>
              <a:rPr lang="ru-RU" sz="2400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Берлина с предварительным названием «Навигационные системы. Современные направления».</a:t>
            </a:r>
            <a:endParaRPr lang="ru-RU" sz="2400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428596" y="1340768"/>
            <a:ext cx="8229600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lvl="0" algn="ctr">
              <a:spcBef>
                <a:spcPct val="0"/>
              </a:spcBef>
            </a:pPr>
            <a:r>
              <a:rPr lang="ru-RU" sz="2800" b="1" cap="al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Подготовка учебных пособий</a:t>
            </a:r>
            <a:endParaRPr kumimoji="0" lang="ru-RU" sz="2800" b="1" i="0" u="none" strike="noStrike" kern="1200" cap="all" spc="0" normalizeH="0" noProof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35"/>
          <a:stretch/>
        </p:blipFill>
        <p:spPr>
          <a:xfrm rot="5400000">
            <a:off x="5976423" y="4320897"/>
            <a:ext cx="2848221" cy="1912651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796136" y="1340768"/>
            <a:ext cx="3240360" cy="53925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900" b="1" i="1" spc="50" dirty="0" smtClean="0">
                <a:ln w="11430"/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16 - 17 апреля 2015 года  была проведена </a:t>
            </a:r>
            <a:r>
              <a:rPr lang="en-US" sz="1900" b="1" i="1" spc="50" dirty="0">
                <a:ln w="11430"/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X </a:t>
            </a:r>
            <a:r>
              <a:rPr lang="ru-RU" sz="1900" b="1" i="1" spc="50" dirty="0" smtClean="0">
                <a:ln w="11430"/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Международная научно-техническая конференция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900" b="1" i="1" spc="50" dirty="0" smtClean="0">
                <a:ln w="11430"/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"</a:t>
            </a:r>
            <a:r>
              <a:rPr lang="ru-RU" sz="1900" b="1" i="1" spc="50" dirty="0" err="1" smtClean="0">
                <a:ln w="11430"/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Гиротехнологии</a:t>
            </a:r>
            <a:r>
              <a:rPr lang="ru-RU" sz="1900" b="1" i="1" spc="50" dirty="0" smtClean="0">
                <a:ln w="11430"/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, навигация, управление движением и конструирование авиационно-космической техники</a:t>
            </a:r>
            <a:r>
              <a:rPr lang="ru-RU" sz="1900" b="1" i="1" spc="50" dirty="0" smtClean="0">
                <a:ln w="11430"/>
                <a:solidFill>
                  <a:schemeClr val="tx2">
                    <a:lumMod val="75000"/>
                  </a:schemeClr>
                </a:solidFill>
              </a:rPr>
              <a:t>"</a:t>
            </a:r>
            <a:r>
              <a:rPr lang="ru-RU" sz="1900" b="1" i="1" spc="50" dirty="0" smtClean="0">
                <a:ln w="11430"/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900" b="1" i="1" spc="50" dirty="0" smtClean="0">
                <a:ln w="11430"/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на которой были заслушаны доклады аспирантов и магистров </a:t>
            </a:r>
            <a:r>
              <a:rPr lang="ru-RU" sz="1900" b="1" i="1" spc="50" dirty="0">
                <a:ln w="11430"/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п</a:t>
            </a:r>
            <a:r>
              <a:rPr lang="ru-RU" sz="1900" b="1" i="1" spc="50" dirty="0" smtClean="0">
                <a:ln w="11430"/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о работе в рамках проекта </a:t>
            </a:r>
            <a:r>
              <a:rPr lang="en-US" sz="1900" b="1" i="1" spc="50" dirty="0" smtClean="0">
                <a:ln w="11430"/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NETCENG</a:t>
            </a:r>
            <a:r>
              <a:rPr lang="ru-RU" sz="1900" b="1" i="1" spc="50" dirty="0" smtClean="0">
                <a:ln w="11430"/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.</a:t>
            </a:r>
            <a:endParaRPr lang="ru-RU" sz="1900" b="1" i="1" spc="50" dirty="0">
              <a:ln w="11430"/>
              <a:solidFill>
                <a:schemeClr val="tx2">
                  <a:lumMod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44" y="1987805"/>
            <a:ext cx="2715838" cy="3802173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358" y="1988840"/>
            <a:ext cx="2690376" cy="3801139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820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30"/>
          <p:cNvGrpSpPr>
            <a:grpSpLocks/>
          </p:cNvGrpSpPr>
          <p:nvPr/>
        </p:nvGrpSpPr>
        <p:grpSpPr bwMode="auto">
          <a:xfrm>
            <a:off x="6300788" y="4149725"/>
            <a:ext cx="2520950" cy="1943100"/>
            <a:chOff x="3969" y="2614"/>
            <a:chExt cx="1588" cy="1224"/>
          </a:xfrm>
        </p:grpSpPr>
        <p:sp>
          <p:nvSpPr>
            <p:cNvPr id="4108" name="Rectangle 21"/>
            <p:cNvSpPr>
              <a:spLocks noChangeArrowheads="1"/>
            </p:cNvSpPr>
            <p:nvPr/>
          </p:nvSpPr>
          <p:spPr bwMode="auto">
            <a:xfrm>
              <a:off x="3969" y="2614"/>
              <a:ext cx="1588" cy="122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4109" name="Picture 29" descr="slide3_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037" y="2659"/>
              <a:ext cx="1451" cy="1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099" name="Group 26"/>
          <p:cNvGrpSpPr>
            <a:grpSpLocks/>
          </p:cNvGrpSpPr>
          <p:nvPr/>
        </p:nvGrpSpPr>
        <p:grpSpPr bwMode="auto">
          <a:xfrm>
            <a:off x="6948488" y="1621914"/>
            <a:ext cx="1727200" cy="2339975"/>
            <a:chOff x="4377" y="1162"/>
            <a:chExt cx="1088" cy="1474"/>
          </a:xfrm>
        </p:grpSpPr>
        <p:sp>
          <p:nvSpPr>
            <p:cNvPr id="4106" name="Rectangle 23"/>
            <p:cNvSpPr>
              <a:spLocks noChangeArrowheads="1"/>
            </p:cNvSpPr>
            <p:nvPr/>
          </p:nvSpPr>
          <p:spPr bwMode="auto">
            <a:xfrm>
              <a:off x="4377" y="1162"/>
              <a:ext cx="1088" cy="147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4107" name="Picture 25" descr="slide3_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422" y="1207"/>
              <a:ext cx="979" cy="1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3741" name="Text Box 13"/>
          <p:cNvSpPr txBox="1">
            <a:spLocks noChangeArrowheads="1"/>
          </p:cNvSpPr>
          <p:nvPr/>
        </p:nvSpPr>
        <p:spPr bwMode="auto">
          <a:xfrm>
            <a:off x="232817" y="3357563"/>
            <a:ext cx="4771232" cy="267765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i="1" dirty="0">
                <a:ln w="12700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Он является крупнейшим </a:t>
            </a:r>
            <a:r>
              <a:rPr lang="ru-RU" sz="2400" b="1" i="1" dirty="0" smtClean="0">
                <a:ln w="12700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университетом</a:t>
            </a:r>
            <a:r>
              <a:rPr lang="uk-UA" sz="2400" b="1" i="1" dirty="0" smtClean="0">
                <a:ln w="12700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2400" b="1" i="1" dirty="0">
                <a:ln w="12700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</a:t>
            </a:r>
            <a:r>
              <a:rPr lang="ru-RU" sz="2400" b="1" i="1" dirty="0" smtClean="0">
                <a:ln w="12700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подготовке</a:t>
            </a:r>
            <a:r>
              <a:rPr lang="uk-UA" sz="2400" b="1" i="1" dirty="0" smtClean="0">
                <a:ln w="12700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>
                <a:ln w="12700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инженеров в </a:t>
            </a:r>
            <a:r>
              <a:rPr lang="ru-RU" sz="2400" b="1" i="1" dirty="0" smtClean="0">
                <a:ln w="12700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Украине.</a:t>
            </a:r>
            <a:endParaRPr lang="ru-RU" sz="2400" b="1" i="1" dirty="0">
              <a:ln w="12700">
                <a:noFill/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ru-RU" sz="2400" b="1" i="1" dirty="0">
                <a:ln w="12700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25% студентов технических университетов Украины являются студентами </a:t>
            </a:r>
            <a:r>
              <a:rPr lang="ru-RU" sz="2400" b="1" i="1" dirty="0" smtClean="0">
                <a:ln w="12700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b="1" i="1" dirty="0" smtClean="0">
                <a:ln w="12700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i="1" dirty="0" smtClean="0">
                <a:ln w="12700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КПИ</a:t>
            </a:r>
            <a:r>
              <a:rPr lang="ru-RU" sz="2400" b="1" i="1" dirty="0">
                <a:ln w="12700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smtClean="0">
                <a:ln w="12700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им. Игоря Сикорского.</a:t>
            </a:r>
            <a:endParaRPr lang="en-US" sz="2400" b="1" i="1" dirty="0">
              <a:ln w="12700">
                <a:noFill/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102" name="Group 28"/>
          <p:cNvGrpSpPr>
            <a:grpSpLocks/>
          </p:cNvGrpSpPr>
          <p:nvPr/>
        </p:nvGrpSpPr>
        <p:grpSpPr bwMode="auto">
          <a:xfrm>
            <a:off x="5097512" y="3174491"/>
            <a:ext cx="2305050" cy="1727200"/>
            <a:chOff x="3061" y="1888"/>
            <a:chExt cx="1452" cy="1088"/>
          </a:xfrm>
        </p:grpSpPr>
        <p:sp>
          <p:nvSpPr>
            <p:cNvPr id="4104" name="Rectangle 19"/>
            <p:cNvSpPr>
              <a:spLocks noChangeArrowheads="1"/>
            </p:cNvSpPr>
            <p:nvPr/>
          </p:nvSpPr>
          <p:spPr bwMode="auto">
            <a:xfrm>
              <a:off x="3061" y="1888"/>
              <a:ext cx="1452" cy="108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b="1" i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4105" name="Picture 27" descr="slide3_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107" y="1933"/>
              <a:ext cx="1338" cy="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268319" y="1702373"/>
            <a:ext cx="6503595" cy="147732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ru-RU" sz="2400" b="1" i="1" dirty="0">
                <a:ln w="12700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Национальном техническом университете  Украины  </a:t>
            </a:r>
            <a:r>
              <a:rPr lang="ru-RU" sz="2400" b="1" i="1" dirty="0" smtClean="0">
                <a:ln w="12700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"Киевский </a:t>
            </a:r>
            <a:r>
              <a:rPr lang="ru-RU" sz="2400" b="1" i="1" dirty="0">
                <a:ln w="12700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политехнический </a:t>
            </a:r>
            <a:r>
              <a:rPr lang="ru-RU" sz="2400" b="1" i="1" dirty="0" smtClean="0">
                <a:ln w="12700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институт</a:t>
            </a:r>
            <a:r>
              <a:rPr lang="ru-RU" sz="2400" b="1" i="1" dirty="0">
                <a:ln w="12700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имени  Игоря Сикорского </a:t>
            </a:r>
            <a:r>
              <a:rPr lang="en-US" sz="2400" b="1" i="1" dirty="0" smtClean="0">
                <a:ln w="12700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</a:t>
            </a:r>
            <a:r>
              <a:rPr lang="ru-RU" sz="2400" b="1" i="1" dirty="0" smtClean="0">
                <a:ln w="12700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>
                <a:ln w="12700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обучается </a:t>
            </a:r>
            <a:r>
              <a:rPr lang="en-US" sz="2400" b="1" i="1" dirty="0">
                <a:ln w="12700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28 000 </a:t>
            </a:r>
            <a:r>
              <a:rPr lang="ru-RU" sz="2400" b="1" i="1" dirty="0" smtClean="0">
                <a:ln w="12700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студентов</a:t>
            </a: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.</a:t>
            </a:r>
            <a:endParaRPr lang="en-US" sz="2400" b="1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196752"/>
            <a:ext cx="9144000" cy="864096"/>
          </a:xfrm>
          <a:extLst/>
        </p:spPr>
        <p:txBody>
          <a:bodyPr rtlCol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 </a:t>
            </a:r>
            <a:r>
              <a:rPr lang="ru-RU" sz="24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базе факультета авиационных и космических </a:t>
            </a:r>
            <a:r>
              <a:rPr lang="ru-RU" sz="24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систем</a:t>
            </a:r>
            <a:r>
              <a:rPr lang="ru-RU" sz="2400" b="1" spc="50" dirty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4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созданы и </a:t>
            </a:r>
            <a:r>
              <a:rPr lang="ru-RU" sz="24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работают:</a:t>
            </a:r>
            <a:endParaRPr lang="ru-RU" sz="24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Содержимое 3" descr="vstrecha_s_MAN-3-min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95"/>
          <a:stretch/>
        </p:blipFill>
        <p:spPr bwMode="auto">
          <a:xfrm>
            <a:off x="49735" y="2708920"/>
            <a:ext cx="3320302" cy="1881211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383395"/>
            <a:ext cx="3259540" cy="2396581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3355617"/>
            <a:ext cx="4428492" cy="3321369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747" name="Рисунок 3"/>
          <p:cNvPicPr>
            <a:picLocks noChangeAspect="1"/>
          </p:cNvPicPr>
          <p:nvPr/>
        </p:nvPicPr>
        <p:blipFill rotWithShape="1">
          <a:blip r:embed="rId5"/>
          <a:srcRect l="-3" r="28464" b="7962"/>
          <a:stretch/>
        </p:blipFill>
        <p:spPr bwMode="auto">
          <a:xfrm>
            <a:off x="6328638" y="2379281"/>
            <a:ext cx="2633321" cy="2540487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Подзаголовок 2"/>
          <p:cNvSpPr txBox="1">
            <a:spLocks/>
          </p:cNvSpPr>
          <p:nvPr/>
        </p:nvSpPr>
        <p:spPr bwMode="auto">
          <a:xfrm>
            <a:off x="0" y="1916832"/>
            <a:ext cx="9144000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ru-RU" sz="2400" b="1" spc="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интерактивный класс (DCR) и лаборатории научных исследований (</a:t>
            </a:r>
            <a:r>
              <a:rPr lang="ru-RU" sz="2400" b="1" spc="50" dirty="0" err="1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Labs</a:t>
            </a:r>
            <a:r>
              <a:rPr lang="ru-RU" sz="2400" b="1" spc="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)</a:t>
            </a:r>
            <a:endParaRPr lang="ru-RU" sz="2400" b="1" spc="50" dirty="0">
              <a:ln w="11430"/>
              <a:solidFill>
                <a:schemeClr val="tx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701" y="1268760"/>
            <a:ext cx="8821645" cy="576064"/>
          </a:xfrm>
          <a:extLst/>
        </p:spPr>
        <p:txBody>
          <a:bodyPr rtlCol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342900" indent="-342900"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3000" b="1" spc="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DLM-office</a:t>
            </a:r>
            <a:r>
              <a:rPr lang="ru-RU" sz="2800" b="1" spc="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5"/>
          <a:stretch/>
        </p:blipFill>
        <p:spPr>
          <a:xfrm>
            <a:off x="3718426" y="2348880"/>
            <a:ext cx="5406459" cy="4131077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2" t="9833" r="3482" b="11970"/>
          <a:stretch/>
        </p:blipFill>
        <p:spPr>
          <a:xfrm>
            <a:off x="17292" y="2060848"/>
            <a:ext cx="3837802" cy="2470246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46" r="7032" b="4908"/>
          <a:stretch/>
        </p:blipFill>
        <p:spPr>
          <a:xfrm>
            <a:off x="129477" y="4874125"/>
            <a:ext cx="3301074" cy="1266197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04278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504" y="4010094"/>
            <a:ext cx="1870008" cy="2699763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5" name="Подзаголовок 2"/>
          <p:cNvSpPr txBox="1">
            <a:spLocks/>
          </p:cNvSpPr>
          <p:nvPr/>
        </p:nvSpPr>
        <p:spPr bwMode="auto">
          <a:xfrm>
            <a:off x="0" y="1196753"/>
            <a:ext cx="9143998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Работа </a:t>
            </a:r>
            <a:r>
              <a:rPr lang="en-US" sz="2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DLM-office</a:t>
            </a:r>
            <a:endParaRPr lang="ru-RU" sz="2800" b="1" spc="50" dirty="0" smtClean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marL="342900" indent="-342900" algn="l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400" b="1" spc="50" dirty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</a:t>
            </a:r>
            <a:r>
              <a:rPr lang="ru-RU" sz="2400" b="1" spc="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азработано и утверждено положение о </a:t>
            </a:r>
            <a:r>
              <a:rPr lang="en-US" sz="2400" b="1" spc="50" dirty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DLM-office</a:t>
            </a:r>
            <a:r>
              <a:rPr lang="ru-RU" sz="2400" b="1" spc="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и план его работы; </a:t>
            </a:r>
          </a:p>
          <a:p>
            <a:pPr marL="342900" indent="-342900" algn="l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400" b="1" spc="50" dirty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</a:t>
            </a:r>
            <a:r>
              <a:rPr lang="ru-RU" sz="2400" b="1" spc="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азначен руководитель </a:t>
            </a:r>
            <a:r>
              <a:rPr lang="en-US" sz="2400" b="1" spc="50" dirty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DLM-office</a:t>
            </a:r>
            <a:r>
              <a:rPr lang="ru-RU" sz="2400" b="1" spc="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– ст. преп. </a:t>
            </a:r>
            <a:r>
              <a:rPr lang="ru-RU" sz="2400" b="1" spc="50" dirty="0" err="1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Сарыбога</a:t>
            </a:r>
            <a:r>
              <a:rPr lang="ru-RU" sz="2400" b="1" spc="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Анна; </a:t>
            </a:r>
          </a:p>
          <a:p>
            <a:pPr marL="342900" indent="-342900" algn="l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400" b="1" spc="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налажено взаимодействие с </a:t>
            </a:r>
            <a:r>
              <a:rPr lang="ru-RU" sz="2400" b="1" spc="50" dirty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университетской лабораторией «</a:t>
            </a:r>
            <a:r>
              <a:rPr lang="ru-RU" sz="2400" b="1" spc="50" dirty="0" err="1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Социо</a:t>
            </a:r>
            <a:r>
              <a:rPr lang="ru-RU" sz="2400" b="1" spc="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+» </a:t>
            </a:r>
            <a:r>
              <a:rPr lang="ru-RU" sz="2400" b="1" spc="50" dirty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 мониторингу рынка труда </a:t>
            </a:r>
            <a:r>
              <a:rPr lang="ru-RU" sz="2400" b="1" spc="50" dirty="0" err="1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PhD</a:t>
            </a:r>
            <a:r>
              <a:rPr lang="ru-RU" sz="2400" b="1" spc="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;</a:t>
            </a:r>
          </a:p>
          <a:p>
            <a:pPr marL="342900" indent="-342900" algn="l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400" b="1" spc="50" dirty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</a:t>
            </a:r>
            <a:r>
              <a:rPr lang="ru-RU" sz="2400" b="1" spc="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рганизовываются встречи выпускников с работодателями.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4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ru-RU" sz="2400" b="1" spc="50" dirty="0" smtClean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ru-RU" sz="2400" b="1" spc="50" dirty="0" smtClean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ru-RU" sz="24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122" name="Picture 2" descr="26 april 2016-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32"/>
          <a:stretch/>
        </p:blipFill>
        <p:spPr bwMode="auto">
          <a:xfrm>
            <a:off x="2071084" y="4010356"/>
            <a:ext cx="4256587" cy="2689177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4" name="Picture 4" descr="18-12 KB Luch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2"/>
          <a:stretch/>
        </p:blipFill>
        <p:spPr bwMode="auto">
          <a:xfrm>
            <a:off x="6444208" y="4192163"/>
            <a:ext cx="2522745" cy="2335623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820460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/>
          <p:cNvPicPr>
            <a:picLocks noChangeAspect="1" noChangeArrowheads="1"/>
          </p:cNvPicPr>
          <p:nvPr/>
        </p:nvPicPr>
        <p:blipFill rotWithShape="1">
          <a:blip r:embed="rId2"/>
          <a:srcRect t="1" b="-19084"/>
          <a:stretch/>
        </p:blipFill>
        <p:spPr bwMode="auto">
          <a:xfrm>
            <a:off x="2819430" y="2712850"/>
            <a:ext cx="2089725" cy="4015158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8525" y="1760882"/>
            <a:ext cx="8831410" cy="720080"/>
          </a:xfrm>
          <a:extLst/>
        </p:spPr>
        <p:txBody>
          <a:bodyPr rtlCol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200" b="1" i="1" spc="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Цель проведения опросов:  определение целевой группы проекта, отношения к участию и результатам проекта. </a:t>
            </a:r>
            <a:endParaRPr lang="ru-RU" sz="2200" b="1" i="1" spc="50" dirty="0">
              <a:ln w="11430"/>
              <a:solidFill>
                <a:schemeClr val="tx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789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6549" y="2712850"/>
            <a:ext cx="2616200" cy="4015158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0" y="1268760"/>
            <a:ext cx="9252520" cy="492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Проведение опросов  </a:t>
            </a:r>
            <a:r>
              <a:rPr lang="ru-RU" sz="24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студентов, аспирантов и преподавателей </a:t>
            </a:r>
          </a:p>
        </p:txBody>
      </p:sp>
      <p:pic>
        <p:nvPicPr>
          <p:cNvPr id="14338" name="Picture 2" descr="18-12 vypusknik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551874"/>
            <a:ext cx="4234845" cy="3176134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9" y="1760882"/>
            <a:ext cx="8568952" cy="5097118"/>
          </a:xfrm>
          <a:extLst/>
        </p:spPr>
        <p:txBody>
          <a:bodyPr rtlCol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342900" indent="-342900" algn="l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200" b="1" i="1" spc="50" dirty="0">
                <a:ln w="11430"/>
                <a:solidFill>
                  <a:schemeClr val="tx2">
                    <a:lumMod val="75000"/>
                  </a:schemeClr>
                </a:solidFill>
              </a:rPr>
              <a:t>100 % </a:t>
            </a:r>
            <a:r>
              <a:rPr lang="ru-RU" sz="2200" b="1" i="1" spc="50" dirty="0" smtClean="0">
                <a:ln w="11430"/>
                <a:solidFill>
                  <a:schemeClr val="tx2">
                    <a:lumMod val="75000"/>
                  </a:schemeClr>
                </a:solidFill>
              </a:rPr>
              <a:t> поддерживают </a:t>
            </a:r>
            <a:r>
              <a:rPr lang="ru-RU" sz="2200" b="1" i="1" spc="50" dirty="0">
                <a:ln w="11430"/>
                <a:solidFill>
                  <a:schemeClr val="tx2">
                    <a:lumMod val="75000"/>
                  </a:schemeClr>
                </a:solidFill>
              </a:rPr>
              <a:t>образовательные проекты и инициативы программы «TEMPUS»;</a:t>
            </a:r>
          </a:p>
          <a:p>
            <a:pPr marL="342900" indent="-342900" algn="l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200" b="1" i="1" spc="50" dirty="0">
                <a:ln w="11430"/>
                <a:solidFill>
                  <a:schemeClr val="tx2">
                    <a:lumMod val="75000"/>
                  </a:schemeClr>
                </a:solidFill>
              </a:rPr>
              <a:t>80 % </a:t>
            </a:r>
            <a:r>
              <a:rPr lang="ru-RU" sz="2200" b="1" i="1" spc="50" dirty="0" smtClean="0">
                <a:ln w="11430"/>
                <a:solidFill>
                  <a:schemeClr val="tx2">
                    <a:lumMod val="75000"/>
                  </a:schemeClr>
                </a:solidFill>
              </a:rPr>
              <a:t>  согласны </a:t>
            </a:r>
            <a:r>
              <a:rPr lang="ru-RU" sz="2200" b="1" i="1" spc="50" dirty="0">
                <a:ln w="11430"/>
                <a:solidFill>
                  <a:schemeClr val="tx2">
                    <a:lumMod val="75000"/>
                  </a:schemeClr>
                </a:solidFill>
              </a:rPr>
              <a:t>с рекомендациями Болонского процесса; </a:t>
            </a:r>
          </a:p>
          <a:p>
            <a:pPr marL="342900" indent="-342900" algn="l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200" b="1" i="1" spc="50" dirty="0">
                <a:ln w="11430"/>
                <a:solidFill>
                  <a:schemeClr val="tx2">
                    <a:lumMod val="75000"/>
                  </a:schemeClr>
                </a:solidFill>
              </a:rPr>
              <a:t>75 % </a:t>
            </a:r>
            <a:r>
              <a:rPr lang="ru-RU" sz="2200" b="1" i="1" spc="50" dirty="0" smtClean="0">
                <a:ln w="11430"/>
                <a:solidFill>
                  <a:schemeClr val="tx2">
                    <a:lumMod val="75000"/>
                  </a:schemeClr>
                </a:solidFill>
              </a:rPr>
              <a:t>  считают </a:t>
            </a:r>
            <a:r>
              <a:rPr lang="ru-RU" sz="2200" b="1" i="1" spc="50" dirty="0">
                <a:ln w="11430"/>
                <a:solidFill>
                  <a:schemeClr val="tx2">
                    <a:lumMod val="75000"/>
                  </a:schemeClr>
                </a:solidFill>
              </a:rPr>
              <a:t>необходимым их внедрение в систему подготовки аспирантов и докторантов;</a:t>
            </a:r>
          </a:p>
          <a:p>
            <a:pPr marL="342900" indent="-342900" algn="l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200" b="1" i="1" spc="50" dirty="0" smtClean="0">
                <a:ln w="11430"/>
                <a:solidFill>
                  <a:schemeClr val="tx2">
                    <a:lumMod val="75000"/>
                  </a:schemeClr>
                </a:solidFill>
              </a:rPr>
              <a:t>70 %   знакомо </a:t>
            </a:r>
            <a:r>
              <a:rPr lang="ru-RU" sz="2200" b="1" i="1" spc="50" dirty="0">
                <a:ln w="11430"/>
                <a:solidFill>
                  <a:schemeClr val="tx2">
                    <a:lumMod val="75000"/>
                  </a:schemeClr>
                </a:solidFill>
              </a:rPr>
              <a:t>название проекта «TEMPUS – NETCENG».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2200" b="1" i="1" spc="50" dirty="0">
                <a:ln w="11430"/>
                <a:solidFill>
                  <a:schemeClr val="tx2">
                    <a:lumMod val="75000"/>
                  </a:schemeClr>
                </a:solidFill>
              </a:rPr>
              <a:t>Все опрошенные свое участие в проекте видят в достижении следующих личных целей:</a:t>
            </a:r>
          </a:p>
          <a:p>
            <a:pPr marL="360000" algn="l" eaLnBrk="1" fontAlgn="auto" hangingPunct="1">
              <a:spcAft>
                <a:spcPts val="0"/>
              </a:spcAft>
              <a:defRPr/>
            </a:pPr>
            <a:r>
              <a:rPr lang="ru-RU" sz="2200" b="1" i="1" spc="50" dirty="0">
                <a:ln w="11430"/>
                <a:solidFill>
                  <a:schemeClr val="tx2">
                    <a:lumMod val="75000"/>
                  </a:schemeClr>
                </a:solidFill>
              </a:rPr>
              <a:t>- получение знаний нового уровня  – 60%;</a:t>
            </a:r>
          </a:p>
          <a:p>
            <a:pPr marL="360000" algn="l" eaLnBrk="1" fontAlgn="auto" hangingPunct="1">
              <a:spcAft>
                <a:spcPts val="0"/>
              </a:spcAft>
              <a:defRPr/>
            </a:pPr>
            <a:r>
              <a:rPr lang="ru-RU" sz="2200" b="1" i="1" spc="50" dirty="0">
                <a:ln w="11430"/>
                <a:solidFill>
                  <a:schemeClr val="tx2">
                    <a:lumMod val="75000"/>
                  </a:schemeClr>
                </a:solidFill>
              </a:rPr>
              <a:t>- расширении научных связей – 20%;</a:t>
            </a:r>
          </a:p>
          <a:p>
            <a:pPr marL="360000" algn="l" eaLnBrk="1" fontAlgn="auto" hangingPunct="1">
              <a:spcAft>
                <a:spcPts val="0"/>
              </a:spcAft>
              <a:defRPr/>
            </a:pPr>
            <a:r>
              <a:rPr lang="ru-RU" sz="2200" b="1" i="1" spc="50" dirty="0">
                <a:ln w="11430"/>
                <a:solidFill>
                  <a:schemeClr val="tx2">
                    <a:lumMod val="75000"/>
                  </a:schemeClr>
                </a:solidFill>
              </a:rPr>
              <a:t>- новых возможностях обучения – 60%;</a:t>
            </a:r>
          </a:p>
          <a:p>
            <a:pPr marL="360000" algn="l" eaLnBrk="1" fontAlgn="auto" hangingPunct="1">
              <a:spcAft>
                <a:spcPts val="0"/>
              </a:spcAft>
              <a:defRPr/>
            </a:pPr>
            <a:r>
              <a:rPr lang="ru-RU" sz="2200" b="1" i="1" spc="50" dirty="0">
                <a:ln w="11430"/>
                <a:solidFill>
                  <a:schemeClr val="tx2">
                    <a:lumMod val="75000"/>
                  </a:schemeClr>
                </a:solidFill>
              </a:rPr>
              <a:t>- новых направлениях сотрудничества – 20%;</a:t>
            </a:r>
          </a:p>
          <a:p>
            <a:pPr marL="360000" algn="l" eaLnBrk="1" fontAlgn="auto" hangingPunct="1">
              <a:spcAft>
                <a:spcPts val="0"/>
              </a:spcAft>
              <a:defRPr/>
            </a:pPr>
            <a:r>
              <a:rPr lang="ru-RU" sz="2200" b="1" i="1" spc="50" dirty="0">
                <a:ln w="11430"/>
                <a:solidFill>
                  <a:schemeClr val="tx2">
                    <a:lumMod val="75000"/>
                  </a:schemeClr>
                </a:solidFill>
              </a:rPr>
              <a:t>- возможность трудоустройства в странах ЕС – 35%.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1268760"/>
            <a:ext cx="9252520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Результаты  опросов  </a:t>
            </a:r>
            <a:r>
              <a:rPr lang="ru-RU" sz="24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студентов, аспирантов и преподавателей </a:t>
            </a:r>
          </a:p>
        </p:txBody>
      </p:sp>
    </p:spTree>
    <p:extLst>
      <p:ext uri="{BB962C8B-B14F-4D97-AF65-F5344CB8AC3E}">
        <p14:creationId xmlns:p14="http://schemas.microsoft.com/office/powerpoint/2010/main" val="282219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28662" y="1268760"/>
            <a:ext cx="7429552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2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Участие в мероприятиях по проекту</a:t>
            </a:r>
            <a:endParaRPr lang="ru-RU" sz="32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2132856"/>
            <a:ext cx="8712968" cy="41826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800"/>
              </a:spcAft>
            </a:pPr>
            <a:r>
              <a:rPr lang="ru-RU" sz="2400" b="1" i="1" spc="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Для участия в мероприятиях по проекту привлекались</a:t>
            </a:r>
            <a:r>
              <a:rPr lang="de-DE" sz="2400" b="1" i="1" spc="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:</a:t>
            </a:r>
            <a:endParaRPr lang="ru-RU" sz="2400" b="1" i="1" spc="50" dirty="0">
              <a:ln w="11430"/>
              <a:solidFill>
                <a:schemeClr val="tx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  <a:cs typeface="+mn-cs"/>
            </a:endParaRPr>
          </a:p>
          <a:p>
            <a:pPr marL="342900" indent="-342900">
              <a:lnSpc>
                <a:spcPct val="115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400" b="1" i="1" spc="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участники рабочей группы </a:t>
            </a:r>
            <a:r>
              <a:rPr lang="ru-RU" sz="2400" b="1" i="1" spc="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проекта</a:t>
            </a:r>
            <a:r>
              <a:rPr lang="de-DE" sz="2400" b="1" i="1" spc="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;</a:t>
            </a:r>
            <a:endParaRPr lang="ru-RU" sz="2400" b="1" i="1" spc="50" dirty="0">
              <a:ln w="11430"/>
              <a:solidFill>
                <a:schemeClr val="tx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  <a:cs typeface="+mn-cs"/>
            </a:endParaRPr>
          </a:p>
          <a:p>
            <a:pPr marL="342900" indent="-342900">
              <a:lnSpc>
                <a:spcPct val="115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400" b="1" i="1" spc="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аспиранты (докторанты), студенты–магистры, готовящие диссертационные работы;</a:t>
            </a:r>
          </a:p>
          <a:p>
            <a:pPr marL="342900" indent="-342900">
              <a:lnSpc>
                <a:spcPct val="115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400" b="1" i="1" spc="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преподаватели</a:t>
            </a:r>
            <a:r>
              <a:rPr lang="ru-RU" sz="2400" b="1" i="1" spc="50" dirty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,</a:t>
            </a:r>
            <a:r>
              <a:rPr lang="de-DE" sz="2400" b="1" i="1" spc="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ru-RU" sz="2400" b="1" i="1" spc="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непосредственно занимающиеся разработкой программ подготовки кандидатов наук/докторов философии;</a:t>
            </a:r>
            <a:endParaRPr lang="ru-RU" sz="2400" b="1" i="1" spc="50" dirty="0">
              <a:ln w="11430"/>
              <a:solidFill>
                <a:schemeClr val="tx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  <a:cs typeface="+mn-cs"/>
            </a:endParaRPr>
          </a:p>
          <a:p>
            <a:pPr marL="342900" indent="-342900">
              <a:lnSpc>
                <a:spcPct val="115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400" b="1" i="1" spc="50" dirty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участники программ </a:t>
            </a:r>
            <a:r>
              <a:rPr lang="ru-RU" sz="2400" b="1" i="1" spc="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мобильности </a:t>
            </a:r>
            <a:r>
              <a:rPr lang="en-US" sz="2400" b="1" i="1" spc="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ERASMUS.</a:t>
            </a:r>
            <a:endParaRPr lang="ru-RU" sz="2400" b="1" i="1" spc="50" dirty="0">
              <a:ln w="11430"/>
              <a:solidFill>
                <a:schemeClr val="tx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 txBox="1">
            <a:spLocks/>
          </p:cNvSpPr>
          <p:nvPr/>
        </p:nvSpPr>
        <p:spPr bwMode="auto">
          <a:xfrm>
            <a:off x="0" y="1196752"/>
            <a:ext cx="9144000" cy="2066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ts val="0"/>
              </a:spcBef>
              <a:spcAft>
                <a:spcPts val="600"/>
              </a:spcAft>
              <a:defRPr/>
            </a:pPr>
            <a:r>
              <a:rPr lang="ru-RU" altLang="uk-UA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Представители КПИ им. Игоря Сикорского </a:t>
            </a:r>
            <a:r>
              <a:rPr lang="ru-RU" altLang="uk-UA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приняли участие в:</a:t>
            </a:r>
          </a:p>
          <a:p>
            <a:pPr marL="288000">
              <a:spcBef>
                <a:spcPts val="0"/>
              </a:spcBef>
              <a:defRPr/>
            </a:pPr>
            <a:r>
              <a:rPr lang="ru-RU" altLang="uk-UA" sz="25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- 6-ти  координационных совещаниях по проекту:</a:t>
            </a:r>
          </a:p>
          <a:p>
            <a:pPr marL="396000" indent="-3960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ru-RU" altLang="uk-UA" sz="2400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2014г. – Минск, Вильнюс;</a:t>
            </a:r>
          </a:p>
          <a:p>
            <a:pPr marL="396000" indent="-3960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ru-RU" altLang="uk-UA" sz="2400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2015г. – Вильнюс, Берлин (2совещания);</a:t>
            </a:r>
          </a:p>
          <a:p>
            <a:pPr marL="396000" indent="-3960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ru-RU" altLang="uk-UA" sz="2400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2016г</a:t>
            </a:r>
            <a:r>
              <a:rPr lang="ru-RU" altLang="uk-UA" sz="2400" b="1" dirty="0" smtClean="0">
                <a:solidFill>
                  <a:schemeClr val="tx2">
                    <a:lumMod val="75000"/>
                  </a:schemeClr>
                </a:solidFill>
              </a:rPr>
              <a:t>. – Вильнюс.</a:t>
            </a:r>
          </a:p>
          <a:p>
            <a:pPr>
              <a:spcBef>
                <a:spcPts val="0"/>
              </a:spcBef>
              <a:defRPr/>
            </a:pPr>
            <a:endParaRPr lang="ru-RU" altLang="uk-UA" sz="2400" dirty="0" smtClean="0">
              <a:latin typeface="+mj-lt"/>
            </a:endParaRPr>
          </a:p>
          <a:p>
            <a:pPr>
              <a:spcBef>
                <a:spcPts val="0"/>
              </a:spcBef>
              <a:defRPr/>
            </a:pPr>
            <a:endParaRPr lang="ru-RU" altLang="uk-UA" sz="2400" dirty="0">
              <a:latin typeface="+mj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134153"/>
            <a:ext cx="3494092" cy="2620569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984" y="3861804"/>
            <a:ext cx="3845957" cy="2884468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0" t="36952" r="2717" b="7197"/>
          <a:stretch/>
        </p:blipFill>
        <p:spPr bwMode="auto">
          <a:xfrm>
            <a:off x="2627784" y="3196131"/>
            <a:ext cx="5305582" cy="1689266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6509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2"/>
          <p:cNvSpPr txBox="1">
            <a:spLocks/>
          </p:cNvSpPr>
          <p:nvPr/>
        </p:nvSpPr>
        <p:spPr bwMode="auto">
          <a:xfrm>
            <a:off x="0" y="1196752"/>
            <a:ext cx="9144000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24000">
              <a:spcBef>
                <a:spcPts val="0"/>
              </a:spcBef>
              <a:defRPr/>
            </a:pPr>
            <a:r>
              <a:rPr lang="ru-RU" altLang="uk-UA" sz="25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  </a:t>
            </a:r>
            <a:r>
              <a:rPr lang="en-US" altLang="uk-UA" sz="25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4</a:t>
            </a:r>
            <a:r>
              <a:rPr lang="ru-RU" altLang="uk-UA" sz="25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-х </a:t>
            </a:r>
            <a:r>
              <a:rPr lang="ru-RU" altLang="uk-UA" sz="25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летних школах и 3-х тренингах: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ru-RU" altLang="uk-UA" sz="2400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ВГТУ, </a:t>
            </a:r>
            <a:r>
              <a:rPr lang="ru-RU" altLang="uk-UA" sz="2400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Вильнюс</a:t>
            </a:r>
            <a:r>
              <a:rPr lang="en-US" altLang="uk-UA" sz="2400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 (2)</a:t>
            </a:r>
            <a:r>
              <a:rPr lang="ru-RU" altLang="uk-UA" sz="2400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; </a:t>
            </a:r>
            <a:endParaRPr lang="ru-RU" altLang="uk-UA" sz="2400" b="1" dirty="0" smtClean="0">
              <a:solidFill>
                <a:schemeClr val="tx2">
                  <a:lumMod val="75000"/>
                </a:schemeClr>
              </a:solidFill>
              <a:latin typeface="+mj-lt"/>
            </a:endParaRP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ru-RU" altLang="uk-UA" sz="2400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ТУ Берлина, Берлин;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ru-RU" altLang="uk-UA" sz="2400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Университет </a:t>
            </a:r>
            <a:r>
              <a:rPr lang="ru-RU" altLang="uk-UA" sz="2400" b="1" dirty="0" err="1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Брюнеля</a:t>
            </a:r>
            <a:r>
              <a:rPr lang="ru-RU" altLang="uk-UA" sz="2400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, Лондон</a:t>
            </a:r>
            <a:r>
              <a:rPr lang="ru-RU" altLang="uk-UA" sz="2400" b="1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  <a:endParaRPr lang="ru-RU" altLang="uk-UA" sz="2400" b="1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0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94279" y="2489325"/>
            <a:ext cx="3405562" cy="4226268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310754"/>
            <a:ext cx="2428810" cy="242881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9" descr="1908192_870525229651853_4011524790521617937_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780927"/>
            <a:ext cx="3643216" cy="2409349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69640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2"/>
          <p:cNvSpPr txBox="1">
            <a:spLocks/>
          </p:cNvSpPr>
          <p:nvPr/>
        </p:nvSpPr>
        <p:spPr bwMode="auto">
          <a:xfrm rot="10800000" flipV="1">
            <a:off x="879539" y="1340767"/>
            <a:ext cx="745172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ts val="0"/>
              </a:spcBef>
              <a:buFont typeface="Arial" charset="0"/>
              <a:buNone/>
              <a:defRPr/>
            </a:pPr>
            <a:r>
              <a:rPr lang="ru-RU" altLang="uk-UA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ПЕРЕПОДГОТОВКА  КАДРОВ</a:t>
            </a:r>
            <a:endParaRPr lang="ru-RU" altLang="uk-UA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 bwMode="auto">
          <a:xfrm>
            <a:off x="242350" y="1845593"/>
            <a:ext cx="8901650" cy="1151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  <a:defRPr/>
            </a:pPr>
            <a:r>
              <a:rPr lang="ru-RU" altLang="uk-UA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время выполнения проекта прошли переподготовку</a:t>
            </a:r>
          </a:p>
          <a:p>
            <a:pPr>
              <a:spcBef>
                <a:spcPts val="0"/>
              </a:spcBef>
              <a:spcAft>
                <a:spcPts val="1200"/>
              </a:spcAft>
              <a:defRPr/>
            </a:pP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рамках нового учебного плана</a:t>
            </a:r>
            <a:r>
              <a:rPr lang="ru-RU" altLang="uk-UA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ru-RU" altLang="uk-UA" sz="24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 bwMode="auto">
          <a:xfrm>
            <a:off x="-1" y="2996852"/>
            <a:ext cx="9143997" cy="2073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ru-RU" altLang="uk-UA" sz="2800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в университетах  ЕС:  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ru-RU" altLang="uk-UA" sz="2800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          7 преподавателей, из них – 1 женщина;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ru-RU" altLang="uk-UA" sz="2800" b="1" dirty="0">
                <a:solidFill>
                  <a:schemeClr val="tx2">
                    <a:lumMod val="75000"/>
                  </a:schemeClr>
                </a:solidFill>
              </a:rPr>
              <a:t>в </a:t>
            </a:r>
            <a:r>
              <a:rPr lang="ru-RU" altLang="uk-UA" sz="2800" b="1" dirty="0" smtClean="0">
                <a:solidFill>
                  <a:schemeClr val="tx2">
                    <a:lumMod val="75000"/>
                  </a:schemeClr>
                </a:solidFill>
              </a:rPr>
              <a:t> украинских </a:t>
            </a:r>
            <a:r>
              <a:rPr lang="ru-RU" altLang="uk-UA" sz="2800" b="1" dirty="0" smtClean="0">
                <a:solidFill>
                  <a:schemeClr val="tx2">
                    <a:lumMod val="75000"/>
                  </a:schemeClr>
                </a:solidFill>
              </a:rPr>
              <a:t>университетах–участниках</a:t>
            </a:r>
            <a:r>
              <a:rPr lang="ru-RU" altLang="uk-UA" sz="2800" b="1" dirty="0" smtClean="0">
                <a:solidFill>
                  <a:schemeClr val="tx2">
                    <a:lumMod val="75000"/>
                  </a:schemeClr>
                </a:solidFill>
              </a:rPr>
              <a:t>:  </a:t>
            </a:r>
          </a:p>
          <a:p>
            <a:pPr>
              <a:spcBef>
                <a:spcPts val="0"/>
              </a:spcBef>
              <a:spcAft>
                <a:spcPts val="600"/>
              </a:spcAft>
              <a:defRPr/>
            </a:pPr>
            <a:endParaRPr lang="ru-RU" altLang="uk-UA" sz="2400" b="1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3" name="Объект 2"/>
          <p:cNvSpPr txBox="1">
            <a:spLocks/>
          </p:cNvSpPr>
          <p:nvPr/>
        </p:nvSpPr>
        <p:spPr bwMode="auto">
          <a:xfrm>
            <a:off x="467544" y="4869160"/>
            <a:ext cx="8676453" cy="1848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ru-RU" altLang="uk-UA" sz="2800" b="1" dirty="0" smtClean="0">
                <a:solidFill>
                  <a:schemeClr val="tx2">
                    <a:lumMod val="75000"/>
                  </a:schemeClr>
                </a:solidFill>
              </a:rPr>
              <a:t>15 преподавателей, </a:t>
            </a:r>
            <a:r>
              <a:rPr lang="ru-RU" altLang="uk-UA" sz="2800" b="1" dirty="0">
                <a:solidFill>
                  <a:schemeClr val="tx2">
                    <a:lumMod val="75000"/>
                  </a:schemeClr>
                </a:solidFill>
              </a:rPr>
              <a:t>из них </a:t>
            </a:r>
            <a:r>
              <a:rPr lang="ru-RU" altLang="uk-UA" sz="2800" b="1" dirty="0" smtClean="0">
                <a:solidFill>
                  <a:schemeClr val="tx2">
                    <a:lumMod val="75000"/>
                  </a:schemeClr>
                </a:solidFill>
              </a:rPr>
              <a:t>– 2 </a:t>
            </a:r>
            <a:r>
              <a:rPr lang="ru-RU" altLang="uk-UA" sz="2800" b="1" dirty="0">
                <a:solidFill>
                  <a:schemeClr val="tx2">
                    <a:lumMod val="75000"/>
                  </a:schemeClr>
                </a:solidFill>
              </a:rPr>
              <a:t>женщины</a:t>
            </a:r>
            <a:r>
              <a:rPr lang="ru-RU" altLang="uk-UA" sz="2800" b="1" dirty="0" smtClean="0">
                <a:solidFill>
                  <a:schemeClr val="tx2">
                    <a:lumMod val="75000"/>
                  </a:schemeClr>
                </a:solidFill>
              </a:rPr>
              <a:t>;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ru-RU" altLang="uk-UA" sz="2800" b="1" dirty="0" smtClean="0">
                <a:solidFill>
                  <a:schemeClr val="tx2">
                    <a:lumMod val="75000"/>
                  </a:schemeClr>
                </a:solidFill>
              </a:rPr>
              <a:t>250 сотрудников не из ВУЗов , из них 50 – женщины.</a:t>
            </a:r>
            <a:endParaRPr lang="ru-RU" altLang="uk-UA" sz="2800" b="1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spcBef>
                <a:spcPts val="0"/>
              </a:spcBef>
              <a:spcAft>
                <a:spcPts val="600"/>
              </a:spcAft>
              <a:defRPr/>
            </a:pPr>
            <a:endParaRPr lang="ru-RU" altLang="uk-UA" sz="2400" b="1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2399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2"/>
          <p:cNvSpPr txBox="1">
            <a:spLocks/>
          </p:cNvSpPr>
          <p:nvPr/>
        </p:nvSpPr>
        <p:spPr bwMode="auto">
          <a:xfrm rot="10800000" flipV="1">
            <a:off x="866681" y="1282702"/>
            <a:ext cx="745172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ts val="0"/>
              </a:spcBef>
              <a:buFont typeface="Arial" charset="0"/>
              <a:buNone/>
              <a:defRPr/>
            </a:pPr>
            <a:r>
              <a:rPr lang="ru-RU" altLang="uk-UA" sz="2800" b="1" cap="al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Оборудование </a:t>
            </a:r>
            <a:endParaRPr lang="ru-RU" altLang="uk-UA" b="1" cap="all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0" name="Объект 2"/>
          <p:cNvSpPr txBox="1">
            <a:spLocks/>
          </p:cNvSpPr>
          <p:nvPr/>
        </p:nvSpPr>
        <p:spPr bwMode="auto">
          <a:xfrm>
            <a:off x="395536" y="1759904"/>
            <a:ext cx="8769008" cy="1296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uk-UA" sz="28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рамках проекта поставлено, </a:t>
            </a:r>
            <a:r>
              <a:rPr lang="ru-RU" altLang="uk-UA" sz="28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принято </a:t>
            </a:r>
            <a:r>
              <a:rPr lang="ru-RU" altLang="uk-UA" sz="28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баланс </a:t>
            </a:r>
            <a:r>
              <a:rPr lang="ru-RU" altLang="uk-UA" sz="28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введено в эксплуатацию с </a:t>
            </a:r>
            <a:r>
              <a:rPr lang="ru-RU" altLang="uk-UA" sz="28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01.09.2016г. следующее </a:t>
            </a:r>
            <a:r>
              <a:rPr lang="ru-RU" altLang="uk-UA" sz="28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оборудование:</a:t>
            </a:r>
            <a:endParaRPr lang="ru-RU" altLang="uk-UA" sz="2800" b="1" i="1" dirty="0" smtClean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spcBef>
                <a:spcPts val="0"/>
              </a:spcBef>
              <a:spcAft>
                <a:spcPts val="600"/>
              </a:spcAft>
              <a:defRPr/>
            </a:pPr>
            <a:endParaRPr lang="ru-RU" altLang="uk-UA" sz="28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spcBef>
                <a:spcPts val="0"/>
              </a:spcBef>
              <a:spcAft>
                <a:spcPts val="600"/>
              </a:spcAft>
              <a:defRPr/>
            </a:pPr>
            <a:endParaRPr lang="ru-RU" altLang="uk-UA" sz="2800" b="1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Объект 2"/>
          <p:cNvSpPr txBox="1">
            <a:spLocks/>
          </p:cNvSpPr>
          <p:nvPr/>
        </p:nvSpPr>
        <p:spPr bwMode="auto">
          <a:xfrm>
            <a:off x="0" y="3176970"/>
            <a:ext cx="4455155" cy="3446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19 ПК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(рабочих 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станций)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 HP Z240 SFF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; 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19 мониторов 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</a:rPr>
              <a:t>LED 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</a:rPr>
              <a:t>LCD Samsung 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</a:rPr>
              <a:t>23.6"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; 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1 ноутбук 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</a:rPr>
              <a:t>Fujitsu A5140M63A5 15.6"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  <a:endParaRPr lang="ru-RU" altLang="uk-UA" sz="28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ru-RU" altLang="uk-UA" sz="28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spcBef>
                <a:spcPts val="0"/>
              </a:spcBef>
              <a:spcAft>
                <a:spcPts val="600"/>
              </a:spcAft>
              <a:defRPr/>
            </a:pPr>
            <a:endParaRPr lang="ru-RU" altLang="uk-UA" sz="2800" b="1" dirty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spcBef>
                <a:spcPts val="0"/>
              </a:spcBef>
              <a:spcAft>
                <a:spcPts val="600"/>
              </a:spcAft>
              <a:defRPr/>
            </a:pPr>
            <a:endParaRPr lang="ru-RU" altLang="uk-UA" sz="2800" b="1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155" y="3176970"/>
            <a:ext cx="4602526" cy="3451896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28378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1"/>
          <p:cNvPicPr>
            <a:picLocks noChangeAspect="1"/>
          </p:cNvPicPr>
          <p:nvPr/>
        </p:nvPicPr>
        <p:blipFill rotWithShape="1">
          <a:blip r:embed="rId2"/>
          <a:srcRect t="74767" b="944"/>
          <a:stretch/>
        </p:blipFill>
        <p:spPr bwMode="auto">
          <a:xfrm>
            <a:off x="1588" y="5975350"/>
            <a:ext cx="9144000" cy="88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25896" y="3068960"/>
            <a:ext cx="9171484" cy="2736304"/>
          </a:xfrm>
          <a:extLst/>
        </p:spPr>
        <p:txBody>
          <a:bodyPr rtlCol="0">
            <a:no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  <a:defRPr/>
            </a:pPr>
            <a:r>
              <a:rPr lang="ru-RU" sz="2600" b="1" i="1" noProof="1" smtClean="0">
                <a:ln w="12700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Введение</a:t>
            </a:r>
            <a:r>
              <a:rPr lang="uk-UA" sz="2600" b="1" i="1" dirty="0" smtClean="0">
                <a:ln w="12700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в </a:t>
            </a:r>
            <a:r>
              <a:rPr lang="ru-RU" sz="2600" b="1" i="1" dirty="0" smtClean="0">
                <a:ln w="12700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целевых</a:t>
            </a:r>
            <a:r>
              <a:rPr lang="uk-UA" sz="2600" b="1" i="1" dirty="0" smtClean="0">
                <a:ln w="12700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600" b="1" i="1" dirty="0" smtClean="0">
                <a:ln w="12700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университетах</a:t>
            </a:r>
            <a:r>
              <a:rPr lang="uk-UA" sz="2600" b="1" i="1" dirty="0" smtClean="0">
                <a:ln w="12700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600" b="1" i="1" dirty="0" smtClean="0">
                <a:ln w="12700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пилотных</a:t>
            </a:r>
            <a:r>
              <a:rPr lang="uk-UA" sz="2600" b="1" i="1" dirty="0" smtClean="0">
                <a:ln w="12700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програм</a:t>
            </a:r>
            <a:r>
              <a:rPr lang="ru-RU" sz="2600" b="1" i="1" dirty="0">
                <a:ln w="12700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</a:t>
            </a:r>
            <a:r>
              <a:rPr lang="uk-UA" sz="2600" b="1" i="1" dirty="0" smtClean="0">
                <a:ln w="12700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600" b="1" i="1" dirty="0" smtClean="0">
                <a:ln w="12700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докторантуры в инженерии в соответствии с Болонским процессом, в соответствии с десятью принципами </a:t>
            </a:r>
            <a:r>
              <a:rPr lang="ru-RU" sz="2600" b="1" i="1" dirty="0" err="1" smtClean="0">
                <a:ln w="12700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Зальцбургского</a:t>
            </a:r>
            <a:r>
              <a:rPr lang="ru-RU" sz="2600" b="1" i="1" dirty="0" smtClean="0">
                <a:ln w="12700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и Бухарестского форумов.</a:t>
            </a:r>
          </a:p>
          <a:p>
            <a:pPr>
              <a:defRPr/>
            </a:pPr>
            <a:r>
              <a:rPr lang="ru-RU" sz="2400" b="1" i="1" dirty="0" smtClean="0">
                <a:ln w="12700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Сроки проекта (с учетом продления):</a:t>
            </a:r>
          </a:p>
          <a:p>
            <a:pPr>
              <a:defRPr/>
            </a:pPr>
            <a:r>
              <a:rPr lang="uk-UA" sz="2400" b="1" i="1" dirty="0" smtClean="0">
                <a:ln w="12700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01 </a:t>
            </a:r>
            <a:r>
              <a:rPr lang="ru-RU" sz="2400" b="1" i="1" dirty="0" smtClean="0">
                <a:ln w="12700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декабря 2013– 31 октября </a:t>
            </a:r>
            <a:r>
              <a:rPr lang="uk-UA" sz="2400" b="1" i="1" dirty="0" smtClean="0">
                <a:ln w="12700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2017</a:t>
            </a:r>
            <a:r>
              <a:rPr lang="ru-RU" sz="2400" b="1" i="1" dirty="0" smtClean="0">
                <a:ln w="12700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1340768"/>
            <a:ext cx="8136904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dirty="0">
                <a:ln w="12700">
                  <a:noFill/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Многонациональный</a:t>
            </a:r>
            <a:r>
              <a:rPr lang="uk-UA" sz="3200" b="1" dirty="0">
                <a:ln w="12700">
                  <a:noFill/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</a:t>
            </a:r>
            <a:r>
              <a:rPr lang="ru-RU" sz="3200" b="1" dirty="0">
                <a:ln w="12700">
                  <a:noFill/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совместный</a:t>
            </a:r>
            <a:r>
              <a:rPr lang="uk-UA" sz="3200" b="1" dirty="0">
                <a:ln w="12700">
                  <a:noFill/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uk-UA" sz="3200" b="1" dirty="0" smtClean="0">
                <a:ln w="12700">
                  <a:noFill/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проект</a:t>
            </a:r>
            <a:r>
              <a:rPr lang="en-US" sz="3200" b="1" dirty="0" smtClean="0">
                <a:ln w="12700">
                  <a:noFill/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0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NETCENG</a:t>
            </a:r>
            <a:endParaRPr lang="en-US" sz="2800" b="1" dirty="0">
              <a:ln w="1270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>
              <a:defRPr/>
            </a:pPr>
            <a:r>
              <a:rPr lang="ru-RU" sz="3200" b="1" dirty="0">
                <a:ln w="12700">
                  <a:noFill/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Цель проекта: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 txBox="1">
            <a:spLocks/>
          </p:cNvSpPr>
          <p:nvPr/>
        </p:nvSpPr>
        <p:spPr bwMode="auto">
          <a:xfrm rot="10800000" flipV="1">
            <a:off x="251519" y="1234638"/>
            <a:ext cx="8640960" cy="864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ts val="0"/>
              </a:spcBef>
              <a:buFont typeface="Arial" charset="0"/>
              <a:buNone/>
              <a:defRPr/>
            </a:pPr>
            <a:r>
              <a:rPr lang="ru-RU" altLang="uk-UA" sz="2800" b="1" cap="al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Формирование программ </a:t>
            </a:r>
            <a:r>
              <a:rPr lang="ru-RU" altLang="uk-UA" sz="2800" b="1" cap="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двойных дипломов </a:t>
            </a:r>
            <a:r>
              <a:rPr lang="ru-RU" altLang="uk-UA" sz="2800" b="1" cap="al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с  университетами   ЕС:</a:t>
            </a:r>
            <a:endParaRPr lang="ru-RU" altLang="uk-UA" sz="2800" b="1" cap="all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4" name="Объект 2"/>
          <p:cNvSpPr txBox="1">
            <a:spLocks/>
          </p:cNvSpPr>
          <p:nvPr/>
        </p:nvSpPr>
        <p:spPr bwMode="auto">
          <a:xfrm>
            <a:off x="251519" y="2099404"/>
            <a:ext cx="8777535" cy="2216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altLang="uk-UA" sz="2800" b="1" i="1" dirty="0">
                <a:solidFill>
                  <a:schemeClr val="tx2">
                    <a:lumMod val="75000"/>
                  </a:schemeClr>
                </a:solidFill>
              </a:rPr>
              <a:t>Варшавским университетом технологий (2014г</a:t>
            </a:r>
            <a:r>
              <a:rPr lang="ru-RU" altLang="uk-UA" sz="2800" b="1" i="1" dirty="0" smtClean="0">
                <a:solidFill>
                  <a:schemeClr val="tx2">
                    <a:lumMod val="75000"/>
                  </a:schemeClr>
                </a:solidFill>
              </a:rPr>
              <a:t>.)</a:t>
            </a: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altLang="uk-UA" sz="2800" b="1" i="1" dirty="0">
                <a:solidFill>
                  <a:schemeClr val="tx2">
                    <a:lumMod val="75000"/>
                  </a:schemeClr>
                </a:solidFill>
              </a:rPr>
              <a:t>Институтом авиации в г. Варшаве (2015г</a:t>
            </a:r>
            <a:r>
              <a:rPr lang="ru-RU" altLang="uk-UA" sz="2800" b="1" i="1" dirty="0" smtClean="0">
                <a:solidFill>
                  <a:schemeClr val="tx2">
                    <a:lumMod val="75000"/>
                  </a:schemeClr>
                </a:solidFill>
              </a:rPr>
              <a:t>.)</a:t>
            </a: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altLang="uk-UA" sz="2800" b="1" i="1" dirty="0" err="1">
                <a:solidFill>
                  <a:schemeClr val="tx2">
                    <a:lumMod val="75000"/>
                  </a:schemeClr>
                </a:solidFill>
              </a:rPr>
              <a:t>Познаньским</a:t>
            </a:r>
            <a:r>
              <a:rPr lang="ru-RU" altLang="uk-UA" sz="2800" b="1" i="1" dirty="0">
                <a:solidFill>
                  <a:schemeClr val="tx2">
                    <a:lumMod val="75000"/>
                  </a:schemeClr>
                </a:solidFill>
              </a:rPr>
              <a:t> университетом технологий (2017г</a:t>
            </a:r>
            <a:r>
              <a:rPr lang="ru-RU" altLang="uk-UA" sz="2800" b="1" i="1" dirty="0" smtClean="0">
                <a:solidFill>
                  <a:schemeClr val="tx2">
                    <a:lumMod val="75000"/>
                  </a:schemeClr>
                </a:solidFill>
              </a:rPr>
              <a:t>.)</a:t>
            </a: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altLang="uk-UA" sz="2800" b="1" i="1" dirty="0">
                <a:solidFill>
                  <a:schemeClr val="tx2">
                    <a:lumMod val="75000"/>
                  </a:schemeClr>
                </a:solidFill>
              </a:rPr>
              <a:t>Центральной школой Нанта </a:t>
            </a:r>
            <a:r>
              <a:rPr lang="ru-RU" altLang="uk-UA" sz="2800" b="1" i="1" dirty="0" smtClean="0">
                <a:solidFill>
                  <a:schemeClr val="tx2">
                    <a:lumMod val="75000"/>
                  </a:schemeClr>
                </a:solidFill>
              </a:rPr>
              <a:t>(2017г.)</a:t>
            </a: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altLang="uk-UA" sz="2800" b="1" i="1" dirty="0">
                <a:solidFill>
                  <a:schemeClr val="tx2">
                    <a:lumMod val="75000"/>
                  </a:schemeClr>
                </a:solidFill>
              </a:rPr>
              <a:t>Центральной школой Лиона </a:t>
            </a:r>
            <a:r>
              <a:rPr lang="ru-RU" altLang="uk-UA" sz="2800" b="1" i="1" dirty="0" smtClean="0">
                <a:solidFill>
                  <a:schemeClr val="tx2">
                    <a:lumMod val="75000"/>
                  </a:schemeClr>
                </a:solidFill>
              </a:rPr>
              <a:t>(2017г.)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576" y="4317514"/>
            <a:ext cx="3506686" cy="2450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3"/>
          <a:srcRect b="4029"/>
          <a:stretch/>
        </p:blipFill>
        <p:spPr bwMode="auto">
          <a:xfrm>
            <a:off x="4860031" y="4317514"/>
            <a:ext cx="3600401" cy="24432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67216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Житомирский государственный технологический университет-ins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01067" y="4897356"/>
            <a:ext cx="2971428" cy="187200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423" name="Picture 15" descr="politechnika_warszawska_miasto_s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665" y="4653136"/>
            <a:ext cx="2867304" cy="1871999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424" name="Picture 16" descr="IMG_322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4653136"/>
            <a:ext cx="2805303" cy="187200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Объект 2"/>
          <p:cNvSpPr txBox="1">
            <a:spLocks/>
          </p:cNvSpPr>
          <p:nvPr/>
        </p:nvSpPr>
        <p:spPr bwMode="auto">
          <a:xfrm rot="10800000" flipV="1">
            <a:off x="179513" y="1294610"/>
            <a:ext cx="8640960" cy="98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ts val="0"/>
              </a:spcBef>
              <a:buFont typeface="Arial" charset="0"/>
              <a:buNone/>
              <a:defRPr/>
            </a:pPr>
            <a:r>
              <a:rPr lang="ru-RU" altLang="uk-UA" sz="2800" b="1" cap="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Партнеры КПИ </a:t>
            </a:r>
            <a:r>
              <a:rPr lang="ru-RU" altLang="uk-UA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им.</a:t>
            </a:r>
            <a:r>
              <a:rPr lang="ru-RU" altLang="uk-UA" sz="2800" b="1" cap="al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Игоря Сикорского</a:t>
            </a:r>
            <a:endParaRPr lang="ru-RU" altLang="uk-UA" sz="2800" b="1" cap="all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>
              <a:spcBef>
                <a:spcPts val="0"/>
              </a:spcBef>
              <a:buFont typeface="Arial" charset="0"/>
              <a:buNone/>
              <a:defRPr/>
            </a:pPr>
            <a:r>
              <a:rPr lang="ru-RU" altLang="uk-UA" sz="2800" b="1" cap="al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в рамках программы </a:t>
            </a:r>
            <a:r>
              <a:rPr lang="en-US" altLang="uk-UA" sz="2800" b="1" cap="al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NETCENG+</a:t>
            </a:r>
            <a:r>
              <a:rPr lang="ru-RU" altLang="uk-UA" sz="2800" b="1" cap="al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:</a:t>
            </a:r>
            <a:endParaRPr lang="ru-RU" altLang="uk-UA" sz="2800" b="1" cap="all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9" name="Объект 2"/>
          <p:cNvSpPr txBox="1">
            <a:spLocks/>
          </p:cNvSpPr>
          <p:nvPr/>
        </p:nvSpPr>
        <p:spPr bwMode="auto">
          <a:xfrm>
            <a:off x="230949" y="2276872"/>
            <a:ext cx="8640960" cy="2248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ru-RU" altLang="uk-UA" sz="3200" b="1" i="1" dirty="0" smtClean="0">
                <a:solidFill>
                  <a:schemeClr val="tx2">
                    <a:lumMod val="75000"/>
                  </a:schemeClr>
                </a:solidFill>
              </a:rPr>
              <a:t>Грузинский </a:t>
            </a:r>
            <a:r>
              <a:rPr lang="ru-RU" altLang="uk-UA" sz="3200" b="1" i="1" dirty="0">
                <a:solidFill>
                  <a:schemeClr val="tx2">
                    <a:lumMod val="75000"/>
                  </a:schemeClr>
                </a:solidFill>
              </a:rPr>
              <a:t>авиационный </a:t>
            </a:r>
            <a:r>
              <a:rPr lang="ru-RU" altLang="uk-UA" sz="3200" b="1" i="1" dirty="0" smtClean="0">
                <a:solidFill>
                  <a:schemeClr val="tx2">
                    <a:lumMod val="75000"/>
                  </a:schemeClr>
                </a:solidFill>
              </a:rPr>
              <a:t>университет;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ru-RU" altLang="uk-UA" sz="3200" b="1" i="1" dirty="0">
                <a:solidFill>
                  <a:schemeClr val="tx2">
                    <a:lumMod val="75000"/>
                  </a:schemeClr>
                </a:solidFill>
              </a:rPr>
              <a:t>Житомирский государственный </a:t>
            </a:r>
            <a:r>
              <a:rPr lang="ru-RU" altLang="uk-UA" sz="3200" b="1" i="1" dirty="0" smtClean="0">
                <a:solidFill>
                  <a:schemeClr val="tx2">
                    <a:lumMod val="75000"/>
                  </a:schemeClr>
                </a:solidFill>
              </a:rPr>
              <a:t>технологический университет;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ru-RU" altLang="uk-UA" sz="3200" b="1" i="1" dirty="0">
                <a:solidFill>
                  <a:schemeClr val="tx2">
                    <a:lumMod val="75000"/>
                  </a:schemeClr>
                </a:solidFill>
              </a:rPr>
              <a:t>Варшавский Университет </a:t>
            </a:r>
            <a:r>
              <a:rPr lang="ru-RU" altLang="uk-UA" sz="3200" b="1" i="1" dirty="0" smtClean="0">
                <a:solidFill>
                  <a:schemeClr val="tx2">
                    <a:lumMod val="75000"/>
                  </a:schemeClr>
                </a:solidFill>
              </a:rPr>
              <a:t>Технологий.</a:t>
            </a:r>
            <a:endParaRPr lang="ru-RU" altLang="uk-UA" sz="32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2"/>
          <p:cNvSpPr txBox="1">
            <a:spLocks/>
          </p:cNvSpPr>
          <p:nvPr/>
        </p:nvSpPr>
        <p:spPr bwMode="auto">
          <a:xfrm rot="10800000" flipV="1">
            <a:off x="230949" y="1366619"/>
            <a:ext cx="8640960" cy="1126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ts val="0"/>
              </a:spcBef>
              <a:buFont typeface="Arial" charset="0"/>
              <a:buNone/>
              <a:defRPr/>
            </a:pPr>
            <a:r>
              <a:rPr lang="ru-RU" altLang="uk-UA" sz="2800" b="1" cap="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Партнеры КПИ </a:t>
            </a:r>
            <a:r>
              <a:rPr lang="ru-RU" altLang="uk-UA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им.</a:t>
            </a:r>
            <a:r>
              <a:rPr lang="ru-RU" altLang="uk-UA" sz="2800" b="1" cap="al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Игоря Сикорского</a:t>
            </a:r>
            <a:endParaRPr lang="ru-RU" altLang="uk-UA" sz="2800" b="1" cap="all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>
              <a:spcBef>
                <a:spcPts val="0"/>
              </a:spcBef>
              <a:buFont typeface="Arial" charset="0"/>
              <a:buNone/>
              <a:defRPr/>
            </a:pPr>
            <a:r>
              <a:rPr lang="ru-RU" altLang="uk-UA" sz="2800" b="1" cap="al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в рамках программы </a:t>
            </a:r>
            <a:r>
              <a:rPr lang="en-US" altLang="uk-UA" sz="2800" b="1" cap="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ERASMUS+</a:t>
            </a:r>
            <a:r>
              <a:rPr lang="ru-RU" altLang="uk-UA" sz="2800" b="1" cap="al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:</a:t>
            </a:r>
            <a:endParaRPr lang="ru-RU" altLang="uk-UA" sz="2800" b="1" cap="all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9" name="Объект 2"/>
          <p:cNvSpPr txBox="1">
            <a:spLocks/>
          </p:cNvSpPr>
          <p:nvPr/>
        </p:nvSpPr>
        <p:spPr bwMode="auto">
          <a:xfrm>
            <a:off x="230949" y="2492896"/>
            <a:ext cx="8640960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uk-UA" sz="3200" b="1" i="1" dirty="0" err="1">
                <a:solidFill>
                  <a:schemeClr val="tx2">
                    <a:lumMod val="75000"/>
                  </a:schemeClr>
                </a:solidFill>
              </a:rPr>
              <a:t>Ecole</a:t>
            </a:r>
            <a:r>
              <a:rPr lang="en-US" altLang="uk-UA" sz="3200" b="1" i="1" dirty="0">
                <a:solidFill>
                  <a:schemeClr val="tx2">
                    <a:lumMod val="75000"/>
                  </a:schemeClr>
                </a:solidFill>
              </a:rPr>
              <a:t> Centrale de Nantes , </a:t>
            </a:r>
            <a:r>
              <a:rPr lang="en-US" altLang="uk-UA" sz="3200" b="1" i="1" dirty="0" smtClean="0">
                <a:solidFill>
                  <a:schemeClr val="tx2">
                    <a:lumMod val="75000"/>
                  </a:schemeClr>
                </a:solidFill>
              </a:rPr>
              <a:t>France</a:t>
            </a:r>
            <a:r>
              <a:rPr lang="ru-RU" altLang="uk-UA" sz="3200" b="1" i="1" dirty="0">
                <a:solidFill>
                  <a:schemeClr val="tx2">
                    <a:lumMod val="75000"/>
                  </a:schemeClr>
                </a:solidFill>
              </a:rPr>
              <a:t>;</a:t>
            </a:r>
            <a:endParaRPr lang="ru-RU" altLang="uk-UA" sz="3200" b="1" i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uk-UA" sz="3200" b="1" i="1" dirty="0" smtClean="0">
                <a:solidFill>
                  <a:schemeClr val="tx2">
                    <a:lumMod val="75000"/>
                  </a:schemeClr>
                </a:solidFill>
              </a:rPr>
              <a:t>Bilbao </a:t>
            </a:r>
            <a:r>
              <a:rPr lang="en-US" altLang="uk-UA" sz="3200" b="1" i="1" dirty="0">
                <a:solidFill>
                  <a:schemeClr val="tx2">
                    <a:lumMod val="75000"/>
                  </a:schemeClr>
                </a:solidFill>
              </a:rPr>
              <a:t>Universidad del </a:t>
            </a:r>
            <a:r>
              <a:rPr lang="en-US" altLang="uk-UA" sz="3200" b="1" i="1" dirty="0" err="1">
                <a:solidFill>
                  <a:schemeClr val="tx2">
                    <a:lumMod val="75000"/>
                  </a:schemeClr>
                </a:solidFill>
              </a:rPr>
              <a:t>Pais</a:t>
            </a:r>
            <a:r>
              <a:rPr lang="en-US" altLang="uk-UA" sz="3200" b="1" i="1" dirty="0">
                <a:solidFill>
                  <a:schemeClr val="tx2">
                    <a:lumMod val="75000"/>
                  </a:schemeClr>
                </a:solidFill>
              </a:rPr>
              <a:t> Vasco , Bilbao, </a:t>
            </a:r>
            <a:r>
              <a:rPr lang="en-US" altLang="uk-UA" sz="3200" b="1" i="1" dirty="0" smtClean="0">
                <a:solidFill>
                  <a:schemeClr val="tx2">
                    <a:lumMod val="75000"/>
                  </a:schemeClr>
                </a:solidFill>
              </a:rPr>
              <a:t>Spain</a:t>
            </a:r>
            <a:r>
              <a:rPr lang="ru-RU" altLang="uk-UA" sz="3200" b="1" i="1" dirty="0">
                <a:solidFill>
                  <a:schemeClr val="tx2">
                    <a:lumMod val="75000"/>
                  </a:schemeClr>
                </a:solidFill>
              </a:rPr>
              <a:t>;</a:t>
            </a:r>
            <a:endParaRPr lang="ru-RU" altLang="uk-UA" sz="3200" b="1" i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uk-UA" sz="3200" b="1" i="1" dirty="0" smtClean="0">
                <a:solidFill>
                  <a:schemeClr val="tx2">
                    <a:lumMod val="75000"/>
                  </a:schemeClr>
                </a:solidFill>
              </a:rPr>
              <a:t>Rzeszow </a:t>
            </a:r>
            <a:r>
              <a:rPr lang="en-US" altLang="uk-UA" sz="3200" b="1" i="1" dirty="0">
                <a:solidFill>
                  <a:schemeClr val="tx2">
                    <a:lumMod val="75000"/>
                  </a:schemeClr>
                </a:solidFill>
              </a:rPr>
              <a:t>University of  Technology, </a:t>
            </a:r>
            <a:r>
              <a:rPr lang="en-US" altLang="uk-UA" sz="3200" b="1" i="1" dirty="0" smtClean="0">
                <a:solidFill>
                  <a:schemeClr val="tx2">
                    <a:lumMod val="75000"/>
                  </a:schemeClr>
                </a:solidFill>
              </a:rPr>
              <a:t>Poland</a:t>
            </a:r>
            <a:r>
              <a:rPr lang="ru-RU" altLang="uk-UA" sz="3200" b="1" i="1" dirty="0">
                <a:solidFill>
                  <a:schemeClr val="tx2">
                    <a:lumMod val="75000"/>
                  </a:schemeClr>
                </a:solidFill>
              </a:rPr>
              <a:t>;</a:t>
            </a:r>
            <a:endParaRPr lang="ru-RU" altLang="uk-UA" sz="3200" b="1" i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uk-UA" sz="3200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altLang="uk-UA" sz="3200" b="1" i="1" dirty="0">
                <a:solidFill>
                  <a:schemeClr val="tx2">
                    <a:lumMod val="75000"/>
                  </a:schemeClr>
                </a:solidFill>
              </a:rPr>
              <a:t>Poznan University of  Technology, </a:t>
            </a:r>
            <a:r>
              <a:rPr lang="en-US" altLang="uk-UA" sz="3200" b="1" i="1" dirty="0" smtClean="0">
                <a:solidFill>
                  <a:schemeClr val="tx2">
                    <a:lumMod val="75000"/>
                  </a:schemeClr>
                </a:solidFill>
              </a:rPr>
              <a:t>Poland</a:t>
            </a:r>
            <a:r>
              <a:rPr lang="ru-RU" altLang="uk-UA" sz="3200" b="1" i="1" dirty="0" smtClean="0">
                <a:solidFill>
                  <a:schemeClr val="tx2">
                    <a:lumMod val="75000"/>
                  </a:schemeClr>
                </a:solidFill>
              </a:rPr>
              <a:t>;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uk-UA" sz="3200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altLang="uk-UA" sz="3200" b="1" i="1" dirty="0" err="1">
                <a:solidFill>
                  <a:schemeClr val="tx2">
                    <a:lumMod val="75000"/>
                  </a:schemeClr>
                </a:solidFill>
              </a:rPr>
              <a:t>Ecole</a:t>
            </a:r>
            <a:r>
              <a:rPr lang="en-US" altLang="uk-UA" sz="3200" b="1" i="1" dirty="0">
                <a:solidFill>
                  <a:schemeClr val="tx2">
                    <a:lumMod val="75000"/>
                  </a:schemeClr>
                </a:solidFill>
              </a:rPr>
              <a:t> Centrale de Lion , </a:t>
            </a:r>
            <a:r>
              <a:rPr lang="en-US" altLang="uk-UA" sz="3200" b="1" i="1" dirty="0" smtClean="0">
                <a:solidFill>
                  <a:schemeClr val="tx2">
                    <a:lumMod val="75000"/>
                  </a:schemeClr>
                </a:solidFill>
              </a:rPr>
              <a:t>France</a:t>
            </a:r>
            <a:r>
              <a:rPr lang="ru-RU" altLang="uk-UA" sz="3200" b="1" i="1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  <a:endParaRPr lang="ru-RU" altLang="uk-UA" sz="32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79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1" descr="slide1_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05"/>
          <a:stretch/>
        </p:blipFill>
        <p:spPr bwMode="auto">
          <a:xfrm>
            <a:off x="0" y="1242675"/>
            <a:ext cx="9180000" cy="5615325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95264" y="3078229"/>
            <a:ext cx="7789472" cy="1944216"/>
          </a:xfrm>
          <a:extLst/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6000" b="1" dirty="0" smtClean="0">
                <a:ln w="2857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СПАСИБО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6000" b="1" dirty="0" smtClean="0">
                <a:ln w="2857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ЗА ВНИМАНИЕ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867" y="6255868"/>
            <a:ext cx="9180000" cy="489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400" b="1" i="1" dirty="0">
                <a:solidFill>
                  <a:schemeClr val="bg1"/>
                </a:solidFill>
                <a:latin typeface="Arial"/>
                <a:ea typeface="Calibri"/>
                <a:cs typeface="Times New Roman"/>
              </a:rPr>
              <a:t>	</a:t>
            </a:r>
            <a:r>
              <a:rPr lang="en-US" sz="2400" b="1" i="1" dirty="0">
                <a:solidFill>
                  <a:schemeClr val="bg1"/>
                </a:solidFill>
                <a:latin typeface="Arial"/>
                <a:ea typeface="Calibri"/>
                <a:cs typeface="Times New Roman"/>
              </a:rPr>
              <a:t>netceng.kpi.ua</a:t>
            </a:r>
            <a:r>
              <a:rPr lang="ru-RU" sz="2400" b="1" i="1" dirty="0">
                <a:solidFill>
                  <a:schemeClr val="bg1"/>
                </a:solidFill>
                <a:latin typeface="Arial"/>
                <a:ea typeface="Calibri"/>
                <a:cs typeface="Times New Roman"/>
              </a:rPr>
              <a:t> 				</a:t>
            </a:r>
            <a:r>
              <a:rPr lang="en-US" sz="2400" b="1" i="1" dirty="0" smtClean="0">
                <a:solidFill>
                  <a:schemeClr val="bg1"/>
                </a:solidFill>
                <a:latin typeface="Arial"/>
                <a:ea typeface="Calibri"/>
                <a:cs typeface="Times New Roman"/>
              </a:rPr>
              <a:t>faks.kpi.ua</a:t>
            </a:r>
            <a:r>
              <a:rPr lang="ru-RU" sz="2400" b="1" i="1" dirty="0" smtClean="0">
                <a:solidFill>
                  <a:schemeClr val="bg1"/>
                </a:solidFill>
                <a:latin typeface="Arial"/>
                <a:ea typeface="Calibri"/>
                <a:cs typeface="Times New Roman"/>
              </a:rPr>
              <a:t> </a:t>
            </a:r>
            <a:endParaRPr lang="ru-RU" sz="2400" b="1" i="1" dirty="0">
              <a:solidFill>
                <a:schemeClr val="bg1"/>
              </a:solidFill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16716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36476" y="1234585"/>
            <a:ext cx="8424936" cy="1472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600" b="1" spc="50" dirty="0" smtClean="0">
                <a:ln w="11430">
                  <a:noFill/>
                </a:ln>
                <a:solidFill>
                  <a:srgbClr val="CC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Изменения действующего </a:t>
            </a:r>
            <a:r>
              <a:rPr lang="ru-RU" sz="2600" b="1" spc="50" dirty="0">
                <a:ln w="11430">
                  <a:noFill/>
                </a:ln>
                <a:solidFill>
                  <a:srgbClr val="CC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законодательства и нормативов в сфере высшего </a:t>
            </a:r>
            <a:r>
              <a:rPr lang="ru-RU" sz="2600" b="1" spc="50" dirty="0" smtClean="0">
                <a:ln w="11430">
                  <a:noFill/>
                </a:ln>
                <a:solidFill>
                  <a:srgbClr val="CC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образования, которые </a:t>
            </a:r>
            <a:r>
              <a:rPr lang="ru-RU" sz="2600" b="1" spc="50" dirty="0">
                <a:ln w="11430">
                  <a:noFill/>
                </a:ln>
                <a:solidFill>
                  <a:srgbClr val="CC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произошли за истекшее время (с декабря  2013 г.)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644008" y="2786058"/>
            <a:ext cx="3429024" cy="3052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200"/>
              </a:spcAft>
            </a:pPr>
            <a:r>
              <a:rPr lang="ru-RU" sz="2400" b="1" i="1" spc="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Принят новый Закон о высшем </a:t>
            </a:r>
            <a:r>
              <a:rPr lang="ru-RU" sz="2400" b="1" i="1" spc="50" dirty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образовании </a:t>
            </a:r>
            <a:r>
              <a:rPr lang="ru-RU" sz="2400" b="1" i="1" spc="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от </a:t>
            </a:r>
            <a:r>
              <a:rPr lang="de-DE" sz="2400" b="1" i="1" spc="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1 </a:t>
            </a:r>
            <a:r>
              <a:rPr lang="ru-RU" sz="2400" b="1" i="1" spc="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июля</a:t>
            </a:r>
            <a:r>
              <a:rPr lang="de-DE" sz="2400" b="1" i="1" spc="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ru-RU" sz="2400" b="1" i="1" spc="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de-DE" sz="2400" b="1" i="1" spc="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2014 </a:t>
            </a:r>
            <a:r>
              <a:rPr lang="de-DE" sz="2400" b="1" i="1" spc="50" dirty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г</a:t>
            </a:r>
            <a:r>
              <a:rPr lang="de-DE" sz="2400" b="1" i="1" spc="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.</a:t>
            </a:r>
            <a:r>
              <a:rPr lang="ru-RU" sz="2400" b="1" i="1" spc="50" dirty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ru-RU" sz="2400" b="1" i="1" spc="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  </a:t>
            </a:r>
            <a:r>
              <a:rPr lang="de-DE" sz="2400" b="1" i="1" spc="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ru-RU" sz="2400" b="1" i="1" spc="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№</a:t>
            </a:r>
            <a:r>
              <a:rPr lang="de-DE" sz="2400" b="1" i="1" spc="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-</a:t>
            </a:r>
            <a:r>
              <a:rPr lang="de-DE" sz="2400" b="1" i="1" spc="50" dirty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 </a:t>
            </a:r>
            <a:r>
              <a:rPr lang="ru-RU" sz="2400" b="1" i="1" spc="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155</a:t>
            </a:r>
            <a:r>
              <a:rPr lang="de-DE" sz="2400" b="1" i="1" spc="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6-VII </a:t>
            </a:r>
            <a:r>
              <a:rPr lang="ru-RU" sz="2400" b="1" i="1" spc="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 (вступил в силу</a:t>
            </a:r>
            <a:r>
              <a:rPr lang="de-DE" sz="2400" b="1" i="1" spc="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ru-RU" sz="2400" b="1" i="1" spc="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06</a:t>
            </a:r>
            <a:r>
              <a:rPr lang="de-DE" sz="2400" b="1" i="1" spc="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.</a:t>
            </a:r>
            <a:r>
              <a:rPr lang="ru-RU" sz="2400" b="1" i="1" spc="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09</a:t>
            </a:r>
            <a:r>
              <a:rPr lang="de-DE" sz="2400" b="1" i="1" spc="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.2014</a:t>
            </a:r>
            <a:r>
              <a:rPr lang="ru-RU" sz="2400" b="1" i="1" spc="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)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000" b="1" i="1" spc="50" dirty="0" smtClean="0">
                <a:ln w="11430"/>
                <a:solidFill>
                  <a:srgbClr val="0000CC"/>
                </a:solidFill>
                <a:latin typeface="+mn-lt"/>
                <a:cs typeface="+mn-cs"/>
              </a:rPr>
              <a:t>http</a:t>
            </a:r>
            <a:r>
              <a:rPr lang="en-US" sz="2000" b="1" i="1" spc="50" dirty="0">
                <a:ln w="11430"/>
                <a:solidFill>
                  <a:srgbClr val="0000CC"/>
                </a:solidFill>
                <a:latin typeface="+mn-lt"/>
                <a:cs typeface="+mn-cs"/>
              </a:rPr>
              <a:t>://zakon4.rada.gov.ua</a:t>
            </a:r>
            <a:r>
              <a:rPr lang="en-US" sz="2000" b="1" i="1" spc="50" dirty="0" smtClean="0">
                <a:ln w="11430"/>
                <a:solidFill>
                  <a:srgbClr val="0000CC"/>
                </a:solidFill>
                <a:latin typeface="+mn-lt"/>
                <a:cs typeface="+mn-cs"/>
              </a:rPr>
              <a:t>/</a:t>
            </a:r>
            <a:r>
              <a:rPr lang="ru-RU" sz="2000" b="1" i="1" spc="50" dirty="0" smtClean="0">
                <a:ln w="11430"/>
                <a:solidFill>
                  <a:srgbClr val="0000CC"/>
                </a:solidFill>
                <a:latin typeface="+mn-lt"/>
                <a:cs typeface="+mn-cs"/>
              </a:rPr>
              <a:t> </a:t>
            </a:r>
            <a:r>
              <a:rPr lang="en-US" sz="2000" b="1" i="1" spc="50" dirty="0" smtClean="0">
                <a:ln w="11430"/>
                <a:solidFill>
                  <a:srgbClr val="0000CC"/>
                </a:solidFill>
                <a:latin typeface="+mn-lt"/>
                <a:cs typeface="+mn-cs"/>
              </a:rPr>
              <a:t>laws/show/1556-18</a:t>
            </a:r>
            <a:endParaRPr lang="ru-RU" sz="2000" b="1" i="1" spc="50" dirty="0">
              <a:ln w="11430"/>
              <a:solidFill>
                <a:srgbClr val="0000CC"/>
              </a:solidFill>
              <a:latin typeface="+mn-lt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786058"/>
            <a:ext cx="3594018" cy="3780000"/>
          </a:xfrm>
          <a:prstGeom prst="rect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3852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37542" y="1371524"/>
            <a:ext cx="7429552" cy="625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2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В соответствии с новым законом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46076" y="2132856"/>
            <a:ext cx="8496944" cy="44899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b="1" i="1" spc="50" dirty="0">
                <a:ln w="11430"/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Д</a:t>
            </a:r>
            <a:r>
              <a:rPr lang="ru-RU" b="1" i="1" spc="50" dirty="0" smtClean="0">
                <a:ln w="11430"/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октор </a:t>
            </a:r>
            <a:r>
              <a:rPr lang="ru-RU" b="1" i="1" spc="50" dirty="0">
                <a:ln w="11430"/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философии - это образовательная и одновременно первая научная степень, которая приобретается на третьем уровне высшего образования на основе степени магистра. Степень доктора философии присуждается специализированным ученым советом в результате успешного выполнения соискателем соответствующей образовательно-научной программы и публичной защиты диссертации</a:t>
            </a:r>
            <a:r>
              <a:rPr lang="ru-RU" b="1" i="1" spc="50" dirty="0" smtClean="0">
                <a:ln w="11430"/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.</a:t>
            </a:r>
            <a:endParaRPr lang="en-US" b="1" i="1" spc="50" dirty="0" smtClean="0">
              <a:ln w="11430"/>
              <a:solidFill>
                <a:schemeClr val="tx2">
                  <a:lumMod val="75000"/>
                </a:schemeClr>
              </a:solidFill>
              <a:latin typeface="+mn-lt"/>
              <a:cs typeface="+mn-cs"/>
            </a:endParaRP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b="1" i="1" spc="50" dirty="0">
                <a:ln w="11430"/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Степень доктора философии может приобретаться во время обучения в аспирантуре или вне аспирантуры</a:t>
            </a:r>
            <a:r>
              <a:rPr lang="ru-RU" b="1" i="1" spc="50" dirty="0" smtClean="0">
                <a:ln w="11430"/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.</a:t>
            </a:r>
            <a:endParaRPr lang="en-US" b="1" i="1" spc="50" dirty="0" smtClean="0">
              <a:ln w="11430"/>
              <a:solidFill>
                <a:schemeClr val="tx2">
                  <a:lumMod val="75000"/>
                </a:schemeClr>
              </a:solidFill>
              <a:latin typeface="+mn-lt"/>
              <a:cs typeface="+mn-cs"/>
            </a:endParaRP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b="1" i="1" spc="50" dirty="0">
                <a:ln w="11430"/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Нормативный срок подготовки доктора философии в аспирантуре составляет четыре года. Объем образовательной составляющей образовательно-научной программы подготовки доктора философии составляет 30-60 кредитов ЕКТС. (Объем одного кредита ЕКТС составляет 30 часов).</a:t>
            </a:r>
          </a:p>
        </p:txBody>
      </p:sp>
    </p:spTree>
    <p:extLst>
      <p:ext uri="{BB962C8B-B14F-4D97-AF65-F5344CB8AC3E}">
        <p14:creationId xmlns:p14="http://schemas.microsoft.com/office/powerpoint/2010/main" val="314003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139951" y="1340768"/>
            <a:ext cx="4752529" cy="53430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ru-RU" sz="2400" b="1" i="1" spc="50" dirty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Принято постановление Кабинета Министров Украины от 23.03.2016г. </a:t>
            </a:r>
            <a:r>
              <a:rPr lang="ru-RU" sz="2400" b="1" i="1" spc="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№ </a:t>
            </a:r>
            <a:r>
              <a:rPr lang="ru-RU" sz="2400" b="1" i="1" spc="50" dirty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261 </a:t>
            </a:r>
            <a:endParaRPr lang="ru-RU" sz="2400" b="1" i="1" spc="50" dirty="0" smtClean="0">
              <a:ln w="11430"/>
              <a:solidFill>
                <a:schemeClr val="tx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ru-RU" sz="2400" b="1" i="1" spc="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</a:t>
            </a:r>
            <a:r>
              <a:rPr lang="ru-RU" sz="2400" b="1" i="1" spc="50" dirty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Про утверждение </a:t>
            </a:r>
            <a:r>
              <a:rPr lang="ru-RU" sz="2400" b="1" i="1" spc="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Порядка подготовки  </a:t>
            </a:r>
            <a:r>
              <a:rPr lang="ru-RU" sz="2400" b="1" i="1" spc="50" dirty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соискателей высшего образования степени доктора философии и </a:t>
            </a:r>
            <a:r>
              <a:rPr lang="ru-RU" sz="2400" b="1" i="1" spc="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доктора </a:t>
            </a:r>
            <a:r>
              <a:rPr lang="ru-RU" sz="2400" b="1" i="1" spc="50" dirty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наук в высших учебных заведениях (</a:t>
            </a:r>
            <a:r>
              <a:rPr lang="ru-RU" sz="2400" b="1" i="1" spc="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научных учреждениях</a:t>
            </a:r>
            <a:r>
              <a:rPr lang="ru-RU" sz="2400" b="1" i="1" spc="50" dirty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)»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400" b="1" i="1" spc="50" dirty="0">
                <a:ln w="11430"/>
                <a:solidFill>
                  <a:srgbClr val="0000CC"/>
                </a:solidFill>
              </a:rPr>
              <a:t>http://</a:t>
            </a:r>
            <a:r>
              <a:rPr lang="en-US" sz="2400" b="1" i="1" spc="50" dirty="0" smtClean="0">
                <a:ln w="11430"/>
                <a:solidFill>
                  <a:srgbClr val="0000CC"/>
                </a:solidFill>
              </a:rPr>
              <a:t>www.kmu.gov.ua/control/uk/cardnpd?docid=248945529</a:t>
            </a:r>
            <a:endParaRPr lang="ru-RU" sz="2400" b="1" i="1" spc="50" dirty="0">
              <a:ln w="11430"/>
              <a:solidFill>
                <a:srgbClr val="0000CC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340768"/>
            <a:ext cx="3793703" cy="536565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6097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268760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В соответствии с </a:t>
            </a:r>
            <a:r>
              <a:rPr lang="ru-RU" sz="2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постановлением </a:t>
            </a:r>
          </a:p>
          <a:p>
            <a:pPr algn="ctr">
              <a:spcAft>
                <a:spcPts val="1000"/>
              </a:spcAft>
            </a:pPr>
            <a:r>
              <a:rPr lang="ru-RU" sz="2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Кабинета </a:t>
            </a:r>
            <a:r>
              <a:rPr lang="ru-RU" sz="28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Министров Украины от 23.03.2016г. № 261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2222867"/>
            <a:ext cx="8928992" cy="4171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b="1" i="1" spc="50" dirty="0">
                <a:ln w="11430"/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Для осуществления образовательной деятельности на третьем (образовательно-научному) уровне высшего образования высшие учебные заведения (научные учреждения) обязаны </a:t>
            </a:r>
            <a:r>
              <a:rPr lang="ru-RU" b="1" i="1" u="sng" spc="50" dirty="0">
                <a:ln w="11430"/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получить соответствующую лицензию.</a:t>
            </a:r>
            <a:endParaRPr lang="en-US" b="1" i="1" u="sng" spc="50" dirty="0" smtClean="0">
              <a:ln w="11430"/>
              <a:solidFill>
                <a:schemeClr val="tx2">
                  <a:lumMod val="75000"/>
                </a:schemeClr>
              </a:solidFill>
              <a:latin typeface="+mn-lt"/>
              <a:cs typeface="+mn-cs"/>
            </a:endParaRP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b="1" i="1" spc="50" dirty="0">
                <a:ln w="11430"/>
                <a:solidFill>
                  <a:schemeClr val="tx2">
                    <a:lumMod val="75000"/>
                  </a:schemeClr>
                </a:solidFill>
              </a:rPr>
              <a:t>Подготовка в аспирантуре </a:t>
            </a:r>
            <a:r>
              <a:rPr lang="ru-RU" b="1" i="1" spc="50" dirty="0" smtClean="0">
                <a:ln w="11430"/>
                <a:solidFill>
                  <a:schemeClr val="tx2">
                    <a:lumMod val="75000"/>
                  </a:schemeClr>
                </a:solidFill>
              </a:rPr>
              <a:t>предусматривает </a:t>
            </a:r>
            <a:r>
              <a:rPr lang="ru-RU" b="1" i="1" spc="50" dirty="0">
                <a:ln w="11430"/>
                <a:solidFill>
                  <a:schemeClr val="tx2">
                    <a:lumMod val="75000"/>
                  </a:schemeClr>
                </a:solidFill>
              </a:rPr>
              <a:t>выполнение лицом соответствующей </a:t>
            </a:r>
            <a:r>
              <a:rPr lang="ru-RU" b="1" i="1" u="sng" spc="50" dirty="0">
                <a:ln w="11430"/>
                <a:solidFill>
                  <a:schemeClr val="tx2">
                    <a:lumMod val="75000"/>
                  </a:schemeClr>
                </a:solidFill>
              </a:rPr>
              <a:t>образовательно-научной </a:t>
            </a:r>
            <a:r>
              <a:rPr lang="ru-RU" b="1" i="1" u="sng" spc="50" dirty="0" smtClean="0">
                <a:ln w="11430"/>
                <a:solidFill>
                  <a:schemeClr val="tx2">
                    <a:lumMod val="75000"/>
                  </a:schemeClr>
                </a:solidFill>
              </a:rPr>
              <a:t>программы</a:t>
            </a:r>
            <a:r>
              <a:rPr lang="ru-RU" b="1" i="1" spc="50" dirty="0" smtClean="0">
                <a:ln w="11430"/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b="1" i="1" spc="50" dirty="0">
                <a:ln w="11430"/>
                <a:solidFill>
                  <a:schemeClr val="tx2">
                    <a:lumMod val="75000"/>
                  </a:schemeClr>
                </a:solidFill>
              </a:rPr>
              <a:t>высшего учебного </a:t>
            </a:r>
            <a:r>
              <a:rPr lang="ru-RU" b="1" i="1" spc="50" dirty="0" smtClean="0">
                <a:ln w="11430"/>
                <a:solidFill>
                  <a:schemeClr val="tx2">
                    <a:lumMod val="75000"/>
                  </a:schemeClr>
                </a:solidFill>
              </a:rPr>
              <a:t>заведения по </a:t>
            </a:r>
            <a:r>
              <a:rPr lang="ru-RU" b="1" i="1" spc="50" dirty="0">
                <a:ln w="11430"/>
                <a:solidFill>
                  <a:schemeClr val="tx2">
                    <a:lumMod val="75000"/>
                  </a:schemeClr>
                </a:solidFill>
              </a:rPr>
              <a:t>определенной специальности и проведения собственного </a:t>
            </a:r>
            <a:r>
              <a:rPr lang="ru-RU" b="1" i="1" u="sng" spc="50" dirty="0">
                <a:ln w="11430"/>
                <a:solidFill>
                  <a:schemeClr val="tx2">
                    <a:lumMod val="75000"/>
                  </a:schemeClr>
                </a:solidFill>
              </a:rPr>
              <a:t>научного исследования</a:t>
            </a:r>
            <a:r>
              <a:rPr lang="ru-RU" b="1" i="1" spc="50" dirty="0">
                <a:ln w="11430"/>
                <a:solidFill>
                  <a:schemeClr val="tx2">
                    <a:lumMod val="75000"/>
                  </a:schemeClr>
                </a:solidFill>
              </a:rPr>
              <a:t>.</a:t>
            </a: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b="1" i="1" spc="50" dirty="0" smtClean="0">
                <a:ln w="11430"/>
                <a:solidFill>
                  <a:schemeClr val="tx2">
                    <a:lumMod val="75000"/>
                  </a:schemeClr>
                </a:solidFill>
              </a:rPr>
              <a:t>Подготовка соискателей высшего образования степени доктора философии в аспирантуре осуществляется по образовательно-научной программе </a:t>
            </a:r>
            <a:r>
              <a:rPr lang="ru-RU" b="1" i="1" spc="50" dirty="0">
                <a:ln w="11430"/>
                <a:solidFill>
                  <a:schemeClr val="tx2">
                    <a:lumMod val="75000"/>
                  </a:schemeClr>
                </a:solidFill>
              </a:rPr>
              <a:t>и </a:t>
            </a:r>
            <a:r>
              <a:rPr lang="ru-RU" b="1" i="1" spc="50" dirty="0" smtClean="0">
                <a:ln w="11430"/>
                <a:solidFill>
                  <a:schemeClr val="tx2">
                    <a:lumMod val="75000"/>
                  </a:schemeClr>
                </a:solidFill>
              </a:rPr>
              <a:t>учебному плану, </a:t>
            </a:r>
            <a:r>
              <a:rPr lang="ru-RU" b="1" i="1" u="sng" spc="50" dirty="0">
                <a:ln w="11430"/>
                <a:solidFill>
                  <a:schemeClr val="tx2">
                    <a:lumMod val="75000"/>
                  </a:schemeClr>
                </a:solidFill>
              </a:rPr>
              <a:t>утверждаемым ученым советом высшего учебного </a:t>
            </a:r>
            <a:r>
              <a:rPr lang="ru-RU" b="1" i="1" u="sng" spc="50" dirty="0" smtClean="0">
                <a:ln w="11430"/>
                <a:solidFill>
                  <a:schemeClr val="tx2">
                    <a:lumMod val="75000"/>
                  </a:schemeClr>
                </a:solidFill>
              </a:rPr>
              <a:t>заведения </a:t>
            </a:r>
            <a:r>
              <a:rPr lang="ru-RU" b="1" i="1" u="sng" spc="50" dirty="0">
                <a:ln w="11430"/>
                <a:solidFill>
                  <a:schemeClr val="tx2">
                    <a:lumMod val="75000"/>
                  </a:schemeClr>
                </a:solidFill>
              </a:rPr>
              <a:t>для каждой специальности</a:t>
            </a:r>
            <a:r>
              <a:rPr lang="ru-RU" b="1" i="1" spc="50" dirty="0">
                <a:ln w="11430"/>
                <a:solidFill>
                  <a:schemeClr val="tx2">
                    <a:lumMod val="7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8104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1085" y="1340768"/>
            <a:ext cx="8928992" cy="5330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400" b="1" i="1" spc="50" dirty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Образовательно-научная программа аспирантуры </a:t>
            </a:r>
            <a:r>
              <a:rPr lang="ru-RU" sz="2400" b="1" i="1" spc="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высшего </a:t>
            </a:r>
            <a:r>
              <a:rPr lang="ru-RU" sz="2400" b="1" i="1" spc="50" dirty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учебного заведения </a:t>
            </a:r>
            <a:r>
              <a:rPr lang="ru-RU" sz="2400" b="1" i="1" spc="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должна </a:t>
            </a:r>
            <a:r>
              <a:rPr lang="ru-RU" sz="2400" b="1" i="1" spc="50" dirty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включать не менее четырех </a:t>
            </a:r>
            <a:r>
              <a:rPr lang="ru-RU" sz="2400" b="1" i="1" spc="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составляющих:</a:t>
            </a: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900" b="1" i="1" spc="50" dirty="0" smtClean="0">
                <a:ln w="11430"/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получение </a:t>
            </a:r>
            <a:r>
              <a:rPr lang="ru-RU" sz="1900" b="1" i="1" spc="50" dirty="0">
                <a:ln w="11430"/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глубинных знаний по специальности (группе </a:t>
            </a:r>
            <a:r>
              <a:rPr lang="ru-RU" sz="1900" b="1" i="1" spc="50" dirty="0" smtClean="0">
                <a:ln w="11430"/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специальностей). Ориентировочный </a:t>
            </a:r>
            <a:r>
              <a:rPr lang="ru-RU" sz="1900" b="1" i="1" spc="50" dirty="0">
                <a:ln w="11430"/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объем </a:t>
            </a:r>
            <a:r>
              <a:rPr lang="ru-RU" sz="1900" b="1" i="1" spc="50" dirty="0" smtClean="0">
                <a:ln w="11430"/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не </a:t>
            </a:r>
            <a:r>
              <a:rPr lang="ru-RU" sz="1900" b="1" i="1" spc="50" dirty="0">
                <a:ln w="11430"/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менее </a:t>
            </a:r>
            <a:r>
              <a:rPr lang="ru-RU" sz="2000" b="1" i="1" spc="50" dirty="0">
                <a:ln w="11430"/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12 кредитов </a:t>
            </a:r>
            <a:r>
              <a:rPr lang="ru-RU" sz="2000" b="1" i="1" spc="50" dirty="0" smtClean="0">
                <a:ln w="11430"/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ЕКТС</a:t>
            </a:r>
            <a:r>
              <a:rPr lang="ru-RU" sz="1900" b="1" i="1" spc="50" dirty="0" smtClean="0">
                <a:ln w="11430"/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;</a:t>
            </a: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900" b="1" i="1" spc="50" dirty="0">
                <a:ln w="11430"/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овладение общенаучными (философскими) </a:t>
            </a:r>
            <a:r>
              <a:rPr lang="ru-RU" sz="1900" b="1" i="1" spc="50" dirty="0" smtClean="0">
                <a:ln w="11430"/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компетентностями. </a:t>
            </a:r>
            <a:r>
              <a:rPr lang="ru-RU" sz="1900" b="1" i="1" spc="50" dirty="0">
                <a:ln w="11430"/>
                <a:solidFill>
                  <a:schemeClr val="tx2">
                    <a:lumMod val="75000"/>
                  </a:schemeClr>
                </a:solidFill>
              </a:rPr>
              <a:t>Ориентировочный </a:t>
            </a:r>
            <a:r>
              <a:rPr lang="ru-RU" sz="1900" b="1" i="1" spc="50" dirty="0" smtClean="0">
                <a:ln w="11430"/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объем </a:t>
            </a:r>
            <a:r>
              <a:rPr lang="ru-RU" sz="2000" b="1" i="1" spc="50" dirty="0" smtClean="0">
                <a:ln w="11430"/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4 </a:t>
            </a:r>
            <a:r>
              <a:rPr lang="ru-RU" sz="2000" b="1" i="1" spc="50" dirty="0">
                <a:ln w="11430"/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- 6</a:t>
            </a:r>
            <a:r>
              <a:rPr lang="ru-RU" sz="2000" b="1" i="1" spc="50" dirty="0" smtClean="0">
                <a:ln w="11430"/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b="1" i="1" spc="50" dirty="0">
                <a:ln w="11430"/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кредитов </a:t>
            </a:r>
            <a:r>
              <a:rPr lang="ru-RU" sz="2000" b="1" i="1" spc="50" dirty="0" smtClean="0">
                <a:ln w="11430"/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ЕКТС</a:t>
            </a:r>
            <a:r>
              <a:rPr lang="ru-RU" sz="1900" b="1" i="1" spc="50" dirty="0" smtClean="0">
                <a:ln w="11430"/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;</a:t>
            </a: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900" b="1" i="1" spc="50" dirty="0">
                <a:ln w="11430"/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приобретения универсальных навыков </a:t>
            </a:r>
            <a:r>
              <a:rPr lang="ru-RU" sz="1900" b="1" i="1" spc="50" dirty="0" smtClean="0">
                <a:ln w="11430"/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исследователя. Ориентировочный </a:t>
            </a:r>
            <a:r>
              <a:rPr lang="ru-RU" sz="1900" b="1" i="1" spc="50" dirty="0">
                <a:ln w="11430"/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объем </a:t>
            </a:r>
            <a:r>
              <a:rPr lang="ru-RU" sz="1900" b="1" i="1" spc="50" dirty="0" smtClean="0">
                <a:ln w="11430"/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не </a:t>
            </a:r>
            <a:r>
              <a:rPr lang="ru-RU" sz="1900" b="1" i="1" spc="50" dirty="0">
                <a:ln w="11430"/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менее </a:t>
            </a:r>
            <a:r>
              <a:rPr lang="ru-RU" sz="2000" b="1" i="1" spc="50" dirty="0" smtClean="0">
                <a:ln w="11430"/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6 </a:t>
            </a:r>
            <a:r>
              <a:rPr lang="ru-RU" sz="2000" b="1" i="1" spc="50" dirty="0">
                <a:ln w="11430"/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кредитов </a:t>
            </a:r>
            <a:r>
              <a:rPr lang="ru-RU" sz="2000" b="1" i="1" spc="50" dirty="0" smtClean="0">
                <a:ln w="11430"/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ЕКТС;</a:t>
            </a:r>
            <a:endParaRPr lang="ru-RU" sz="1900" b="1" i="1" spc="50" dirty="0" smtClean="0">
              <a:ln w="11430"/>
              <a:solidFill>
                <a:schemeClr val="tx2">
                  <a:lumMod val="75000"/>
                </a:schemeClr>
              </a:solidFill>
              <a:latin typeface="+mn-lt"/>
              <a:cs typeface="+mn-cs"/>
            </a:endParaRP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900" b="1" i="1" spc="50" dirty="0">
                <a:ln w="11430"/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получение языковых компетентностей, достаточных для представления и обсуждения результатов своей научной работы на иностранном </a:t>
            </a:r>
            <a:r>
              <a:rPr lang="ru-RU" sz="1900" b="1" i="1" spc="50" dirty="0" smtClean="0">
                <a:ln w="11430"/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языке. Рекомендуемый </a:t>
            </a:r>
            <a:r>
              <a:rPr lang="ru-RU" sz="1900" b="1" i="1" spc="50" dirty="0">
                <a:ln w="11430"/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объем </a:t>
            </a:r>
            <a:r>
              <a:rPr lang="ru-RU" sz="1900" b="1" i="1" spc="50" dirty="0" smtClean="0">
                <a:ln w="11430"/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составляет </a:t>
            </a:r>
            <a:r>
              <a:rPr lang="ru-RU" sz="2000" b="1" i="1" spc="50" dirty="0" smtClean="0">
                <a:ln w="11430"/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6 </a:t>
            </a:r>
            <a:r>
              <a:rPr lang="ru-RU" sz="2000" b="1" i="1" spc="50" dirty="0">
                <a:ln w="11430"/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- </a:t>
            </a:r>
            <a:r>
              <a:rPr lang="ru-RU" sz="2000" b="1" i="1" spc="50" dirty="0" smtClean="0">
                <a:ln w="11430"/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8 </a:t>
            </a:r>
            <a:r>
              <a:rPr lang="ru-RU" sz="2000" b="1" i="1" spc="50" dirty="0">
                <a:ln w="11430"/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кредитов </a:t>
            </a:r>
            <a:r>
              <a:rPr lang="ru-RU" sz="2000" b="1" i="1" spc="50" dirty="0" smtClean="0">
                <a:ln w="11430"/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ЕКТС</a:t>
            </a:r>
            <a:r>
              <a:rPr lang="ru-RU" sz="1900" b="1" i="1" spc="50" dirty="0" smtClean="0">
                <a:ln w="11430"/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.</a:t>
            </a:r>
            <a:endParaRPr lang="en-US" sz="1900" b="1" i="1" spc="50" dirty="0" smtClean="0">
              <a:ln w="11430"/>
              <a:solidFill>
                <a:schemeClr val="tx2">
                  <a:lumMod val="75000"/>
                </a:schemeClr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6334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7912</TotalTime>
  <Words>1578</Words>
  <Application>Microsoft Office PowerPoint</Application>
  <PresentationFormat>Экран (4:3)</PresentationFormat>
  <Paragraphs>180</Paragraphs>
  <Slides>43</Slides>
  <Notes>3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5" baseType="lpstr">
      <vt:lpstr>Тема Office</vt:lpstr>
      <vt:lpstr>Фотография Photo Editor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Skydream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Roman_W_K</dc:creator>
  <cp:lastModifiedBy>Yuriy</cp:lastModifiedBy>
  <cp:revision>304</cp:revision>
  <dcterms:created xsi:type="dcterms:W3CDTF">2014-06-13T19:19:23Z</dcterms:created>
  <dcterms:modified xsi:type="dcterms:W3CDTF">2017-05-18T03:48:21Z</dcterms:modified>
</cp:coreProperties>
</file>