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  <p:sldId id="273" r:id="rId1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5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395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7971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11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7818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5050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4826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14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353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8162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357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9291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30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230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145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78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8148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608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799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t="-2" b="18244"/>
          <a:stretch/>
        </p:blipFill>
        <p:spPr>
          <a:xfrm>
            <a:off x="-36513" y="1196975"/>
            <a:ext cx="9204325" cy="568801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670914" y="1988840"/>
            <a:ext cx="7789471" cy="43437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FF0000"/>
              </a:buClr>
              <a:buSzPct val="25000"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Короткий </a:t>
            </a: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звіт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проекту TEMPUS  про </a:t>
            </a: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виконані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активностяхза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період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1 </a:t>
            </a: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вересня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2015 по 30 </a:t>
            </a:r>
            <a:r>
              <a:rPr lang="ru-RU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червня</a:t>
            </a: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</a:t>
            </a:r>
            <a:endParaRPr lang="ru-RU" sz="4800" b="1" i="0" u="none" strike="noStrike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67543" y="1268759"/>
            <a:ext cx="8229600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sz="2000" b="1" i="1" dirty="0" err="1">
                <a:solidFill>
                  <a:srgbClr val="FF0000"/>
                </a:solidFill>
              </a:rPr>
              <a:t>Кількість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публікацій</a:t>
            </a:r>
            <a:r>
              <a:rPr lang="ru-RU" sz="2000" b="1" i="1" dirty="0">
                <a:solidFill>
                  <a:srgbClr val="FF0000"/>
                </a:solidFill>
              </a:rPr>
              <a:t> та </a:t>
            </a:r>
            <a:r>
              <a:rPr lang="ru-RU" sz="2000" b="1" i="1" dirty="0" err="1">
                <a:solidFill>
                  <a:srgbClr val="FF0000"/>
                </a:solidFill>
              </a:rPr>
              <a:t>інформація</a:t>
            </a:r>
            <a:r>
              <a:rPr lang="ru-RU" sz="2000" b="1" i="1" dirty="0">
                <a:solidFill>
                  <a:srgbClr val="FF0000"/>
                </a:solidFill>
              </a:rPr>
              <a:t> про проект в </a:t>
            </a:r>
            <a:r>
              <a:rPr lang="ru-RU" sz="2000" b="1" i="1" dirty="0" err="1">
                <a:solidFill>
                  <a:srgbClr val="FF0000"/>
                </a:solidFill>
              </a:rPr>
              <a:t>інтернеті</a:t>
            </a:r>
            <a:endParaRPr lang="ru-RU" sz="20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75252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ru-RU" sz="2000" b="1" dirty="0" err="1"/>
              <a:t>Кількість</a:t>
            </a:r>
            <a:r>
              <a:rPr lang="ru-RU" sz="2000" b="1" dirty="0"/>
              <a:t> </a:t>
            </a:r>
            <a:r>
              <a:rPr lang="ru-RU" sz="2000" b="1" dirty="0" err="1"/>
              <a:t>публікацій</a:t>
            </a:r>
            <a:r>
              <a:rPr lang="ru-RU" sz="2000" b="1" dirty="0"/>
              <a:t> - 2</a:t>
            </a:r>
            <a:r>
              <a:rPr lang="ru-RU" sz="2000" b="1" dirty="0" smtClean="0"/>
              <a:t>:</a:t>
            </a:r>
            <a:endParaRPr lang="en-US" sz="2000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smtClean="0"/>
              <a:t>- </a:t>
            </a:r>
            <a:r>
              <a:rPr lang="ru-RU" sz="2000" b="1" dirty="0"/>
              <a:t>«</a:t>
            </a:r>
            <a:r>
              <a:rPr lang="ru-RU" sz="2000" b="1" dirty="0" err="1"/>
              <a:t>Літня</a:t>
            </a:r>
            <a:r>
              <a:rPr lang="ru-RU" sz="2000" b="1" dirty="0"/>
              <a:t> школа проекту NETCENG в </a:t>
            </a:r>
            <a:r>
              <a:rPr lang="ru-RU" sz="2000" b="1" dirty="0" err="1"/>
              <a:t>Берліні</a:t>
            </a:r>
            <a:r>
              <a:rPr lang="ru-RU" sz="2000" b="1" dirty="0"/>
              <a:t>» / газета «</a:t>
            </a:r>
            <a:r>
              <a:rPr lang="ru-RU" sz="2000" b="1" dirty="0" err="1"/>
              <a:t>Київський</a:t>
            </a:r>
            <a:r>
              <a:rPr lang="ru-RU" sz="2000" b="1" dirty="0"/>
              <a:t> </a:t>
            </a:r>
            <a:r>
              <a:rPr lang="ru-RU" sz="2000" b="1" dirty="0" err="1"/>
              <a:t>політехнік</a:t>
            </a:r>
            <a:r>
              <a:rPr lang="ru-RU" sz="2000" b="1" dirty="0"/>
              <a:t>» - №30,15.10.2015г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lvl="0" indent="-342900">
              <a:spcBef>
                <a:spcPts val="0"/>
              </a:spcBef>
              <a:buFontTx/>
              <a:buChar char="-"/>
            </a:pPr>
            <a:r>
              <a:rPr lang="ru-RU" sz="2000" b="1" dirty="0" smtClean="0"/>
              <a:t>«</a:t>
            </a:r>
            <a:r>
              <a:rPr lang="ru-RU" sz="2000" b="1" dirty="0"/>
              <a:t>DLM-</a:t>
            </a:r>
            <a:r>
              <a:rPr lang="ru-RU" sz="2000" b="1" dirty="0" err="1"/>
              <a:t>office</a:t>
            </a:r>
            <a:r>
              <a:rPr lang="ru-RU" sz="2000" b="1" dirty="0"/>
              <a:t> в </a:t>
            </a:r>
            <a:r>
              <a:rPr lang="ru-RU" sz="2000" b="1" dirty="0" err="1"/>
              <a:t>університеті</a:t>
            </a:r>
            <a:r>
              <a:rPr lang="ru-RU" sz="2000" b="1" dirty="0"/>
              <a:t>» / газета «</a:t>
            </a:r>
            <a:r>
              <a:rPr lang="ru-RU" sz="2000" b="1" dirty="0" err="1"/>
              <a:t>Київський</a:t>
            </a:r>
            <a:r>
              <a:rPr lang="ru-RU" sz="2000" b="1" dirty="0"/>
              <a:t> </a:t>
            </a:r>
            <a:r>
              <a:rPr lang="ru-RU" sz="2000" b="1" dirty="0" err="1"/>
              <a:t>політехнік</a:t>
            </a:r>
            <a:r>
              <a:rPr lang="ru-RU" sz="2000" b="1" dirty="0"/>
              <a:t>» - №</a:t>
            </a:r>
            <a:r>
              <a:rPr lang="ru-RU" sz="2000" b="1" dirty="0" smtClean="0"/>
              <a:t>1,14.01.2016г.</a:t>
            </a:r>
            <a:endParaRPr lang="en-US" sz="2000" b="1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1" dirty="0" err="1" smtClean="0"/>
              <a:t>Посилання</a:t>
            </a:r>
            <a:r>
              <a:rPr lang="ru-RU" sz="2000" b="1" dirty="0" smtClean="0"/>
              <a:t> </a:t>
            </a:r>
            <a:r>
              <a:rPr lang="ru-RU" sz="2000" b="1" dirty="0"/>
              <a:t>доступу в </a:t>
            </a:r>
            <a:r>
              <a:rPr lang="ru-RU" sz="2000" b="1" dirty="0" err="1" smtClean="0"/>
              <a:t>інтернеті</a:t>
            </a:r>
            <a:r>
              <a:rPr lang="ru-RU" sz="2000" b="1" dirty="0" smtClean="0"/>
              <a:t>:</a:t>
            </a:r>
            <a:endParaRPr lang="en-US" sz="2000" b="1" i="1" dirty="0"/>
          </a:p>
          <a:p>
            <a:pPr marL="0" lvl="0" indent="0">
              <a:spcBef>
                <a:spcPts val="0"/>
              </a:spcBef>
              <a:buNone/>
            </a:pPr>
            <a:r>
              <a:rPr lang="ru-RU" sz="2000" b="0" i="1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ru-RU" sz="20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://kpi.ua/files/1530.pdf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b="0" i="1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http://kpi.ua/files/1601.pdf</a:t>
            </a:r>
          </a:p>
          <a:p>
            <a:pPr lvl="0" indent="-342900">
              <a:spcBef>
                <a:spcPts val="400"/>
              </a:spcBef>
            </a:pPr>
            <a:r>
              <a:rPr lang="ru-RU" sz="2000" b="1" dirty="0" err="1"/>
              <a:t>Інформація</a:t>
            </a:r>
            <a:r>
              <a:rPr lang="ru-RU" sz="2000" b="1" dirty="0"/>
              <a:t> про проект в </a:t>
            </a:r>
            <a:r>
              <a:rPr lang="ru-RU" sz="2000" b="1" dirty="0" err="1"/>
              <a:t>інтернеті</a:t>
            </a:r>
            <a:r>
              <a:rPr lang="ru-RU" sz="2000" b="1" dirty="0" smtClean="0"/>
              <a:t>:</a:t>
            </a:r>
            <a:endParaRPr lang="en-US" sz="2000" b="1" dirty="0" smtClean="0"/>
          </a:p>
          <a:p>
            <a:pPr marL="0" lvl="0" indent="0">
              <a:spcBef>
                <a:spcPts val="400"/>
              </a:spcBef>
              <a:buNone/>
            </a:pPr>
            <a:r>
              <a:rPr lang="ru-RU" sz="1800" b="1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netceng.kpi.ua</a:t>
            </a:r>
            <a:endParaRPr lang="ru-RU" sz="18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faks.kpi.ua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kpi.ua/</a:t>
            </a:r>
            <a:r>
              <a:rPr lang="ru-RU" sz="1800" b="1" i="0" u="none" strike="noStrike" cap="none" dirty="0" err="1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netceng</a:t>
            </a:r>
            <a:endParaRPr lang="ru-RU" sz="18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http://kpi.ua/files/1530.pdf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http://kpi.ua/files/1601.pdf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10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67543" y="11967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sz="2000" b="1" i="1" dirty="0" err="1">
                <a:solidFill>
                  <a:srgbClr val="FF0000"/>
                </a:solidFill>
              </a:rPr>
              <a:t>Кількість</a:t>
            </a:r>
            <a:r>
              <a:rPr lang="ru-RU" sz="2000" b="1" i="1" dirty="0">
                <a:solidFill>
                  <a:srgbClr val="FF0000"/>
                </a:solidFill>
              </a:rPr>
              <a:t> статей </a:t>
            </a:r>
            <a:r>
              <a:rPr lang="ru-RU" sz="2000" b="1" i="1" dirty="0" err="1">
                <a:solidFill>
                  <a:srgbClr val="FF0000"/>
                </a:solidFill>
              </a:rPr>
              <a:t>підготовлених</a:t>
            </a:r>
            <a:r>
              <a:rPr lang="ru-RU" sz="2000" b="1" i="1" dirty="0">
                <a:solidFill>
                  <a:srgbClr val="FF0000"/>
                </a:solidFill>
              </a:rPr>
              <a:t> докторантами, </a:t>
            </a:r>
            <a:r>
              <a:rPr lang="ru-RU" sz="2000" b="1" i="1" dirty="0" err="1">
                <a:solidFill>
                  <a:srgbClr val="FF0000"/>
                </a:solidFill>
              </a:rPr>
              <a:t>які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навчаються</a:t>
            </a:r>
            <a:r>
              <a:rPr lang="ru-RU" sz="2000" b="1" i="1" dirty="0">
                <a:solidFill>
                  <a:srgbClr val="FF0000"/>
                </a:solidFill>
              </a:rPr>
              <a:t> за новою </a:t>
            </a:r>
            <a:r>
              <a:rPr lang="ru-RU" sz="2000" b="1" i="1" dirty="0" err="1">
                <a:solidFill>
                  <a:srgbClr val="FF0000"/>
                </a:solidFill>
              </a:rPr>
              <a:t>моделлю</a:t>
            </a:r>
            <a:endParaRPr lang="ru-RU" sz="20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Shape 15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2204864"/>
            <a:ext cx="3442172" cy="453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3967" y="2708920"/>
            <a:ext cx="3528394" cy="372423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11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3967" y="2132856"/>
            <a:ext cx="3744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Кількість</a:t>
            </a:r>
            <a:r>
              <a:rPr lang="ru-RU" b="1" dirty="0"/>
              <a:t> статей-22</a:t>
            </a:r>
            <a:endParaRPr lang="ru-RU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39552" y="1268761"/>
            <a:ext cx="8229600" cy="5760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sz="2800" b="1" i="1" dirty="0" err="1">
                <a:solidFill>
                  <a:srgbClr val="FF0000"/>
                </a:solidFill>
              </a:rPr>
              <a:t>Активності</a:t>
            </a:r>
            <a:r>
              <a:rPr lang="ru-RU" sz="2800" b="1" i="1" dirty="0">
                <a:solidFill>
                  <a:srgbClr val="FF0000"/>
                </a:solidFill>
              </a:rPr>
              <a:t> DLM OFFICE</a:t>
            </a:r>
            <a:endParaRPr lang="ru-RU" sz="28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179510" y="1772816"/>
            <a:ext cx="5101481" cy="496855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ct val="25000"/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проведених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1800" b="1" i="0" u="none" strike="noStrike" cap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lvl="0" indent="-342900">
              <a:spcBef>
                <a:spcPts val="360"/>
              </a:spcBef>
            </a:pP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опитувань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цільових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</a:t>
            </a:r>
            <a:endParaRPr lang="en-US" sz="1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spcBef>
                <a:spcPts val="360"/>
              </a:spcBef>
            </a:pP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плану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заходів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результатами </a:t>
            </a: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опитувань</a:t>
            </a:r>
            <a:endParaRPr lang="en-US" sz="1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spcBef>
                <a:spcPts val="360"/>
              </a:spcBef>
            </a:pP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Зустрічі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роботодавців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студентами</a:t>
            </a:r>
            <a:endParaRPr lang="en-US" sz="1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spcBef>
                <a:spcPts val="360"/>
              </a:spcBef>
            </a:pP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Розробка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нових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кредитних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модулів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навчальних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планів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Phd</a:t>
            </a:r>
            <a:endParaRPr lang="en-US" sz="1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spcBef>
                <a:spcPts val="360"/>
              </a:spcBef>
            </a:pP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інформа-ційного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заходу «Ярмарок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професій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(21.04.2016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spcBef>
                <a:spcPts val="360"/>
              </a:spcBef>
            </a:pP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навчальних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занять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студентами на </a:t>
            </a:r>
            <a:r>
              <a:rPr lang="ru-RU" sz="1800" b="1" i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підприємствах</a:t>
            </a:r>
            <a:endParaRPr lang="en-US" sz="1800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spcBef>
                <a:spcPts val="360"/>
              </a:spcBef>
            </a:pP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студентів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роботі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DLM OFFICE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вигляді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зустрічей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студентів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представниками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підприємств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проведенні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опитувань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i="1" dirty="0" err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студентів</a:t>
            </a:r>
            <a:r>
              <a:rPr lang="ru-RU" sz="1800" b="1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12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92" y="2132856"/>
            <a:ext cx="3179440" cy="428533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79512" y="2420888"/>
            <a:ext cx="5040560" cy="2448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b="1" i="1" dirty="0" err="1">
                <a:solidFill>
                  <a:srgbClr val="002060"/>
                </a:solidFill>
              </a:rPr>
              <a:t>Зустріч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випускників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кафедри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інформаційно-вимірювальної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техніки</a:t>
            </a:r>
            <a:r>
              <a:rPr lang="ru-RU" sz="2000" b="1" i="1" dirty="0">
                <a:solidFill>
                  <a:srgbClr val="002060"/>
                </a:solidFill>
              </a:rPr>
              <a:t> факультету </a:t>
            </a:r>
            <a:r>
              <a:rPr lang="ru-RU" sz="2000" b="1" i="1" dirty="0" err="1">
                <a:solidFill>
                  <a:srgbClr val="002060"/>
                </a:solidFill>
              </a:rPr>
              <a:t>авіаційних</a:t>
            </a:r>
            <a:r>
              <a:rPr lang="ru-RU" sz="2000" b="1" i="1" dirty="0">
                <a:solidFill>
                  <a:srgbClr val="002060"/>
                </a:solidFill>
              </a:rPr>
              <a:t> і </a:t>
            </a:r>
            <a:r>
              <a:rPr lang="ru-RU" sz="2000" b="1" i="1" dirty="0" err="1">
                <a:solidFill>
                  <a:srgbClr val="002060"/>
                </a:solidFill>
              </a:rPr>
              <a:t>космічних</a:t>
            </a:r>
            <a:r>
              <a:rPr lang="ru-RU" sz="2000" b="1" i="1" dirty="0">
                <a:solidFill>
                  <a:srgbClr val="002060"/>
                </a:solidFill>
              </a:rPr>
              <a:t> систем з </a:t>
            </a:r>
            <a:r>
              <a:rPr lang="ru-RU" sz="2000" b="1" i="1" dirty="0" err="1">
                <a:solidFill>
                  <a:srgbClr val="002060"/>
                </a:solidFill>
              </a:rPr>
              <a:t>представниками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інституту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</a:rPr>
              <a:t>електродинаміки</a:t>
            </a:r>
            <a:r>
              <a:rPr lang="ru-RU" sz="2000" b="1" i="1" dirty="0">
                <a:solidFill>
                  <a:srgbClr val="002060"/>
                </a:solidFill>
              </a:rPr>
              <a:t> НАН </a:t>
            </a:r>
            <a:r>
              <a:rPr lang="ru-RU" sz="2000" b="1" i="1" dirty="0" err="1">
                <a:solidFill>
                  <a:srgbClr val="002060"/>
                </a:solidFill>
              </a:rPr>
              <a:t>України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13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hape 163"/>
          <p:cNvSpPr txBox="1">
            <a:spLocks noGrp="1"/>
          </p:cNvSpPr>
          <p:nvPr>
            <p:ph type="title"/>
          </p:nvPr>
        </p:nvSpPr>
        <p:spPr>
          <a:xfrm>
            <a:off x="539552" y="1196752"/>
            <a:ext cx="82296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sz="2800" b="1" i="1" dirty="0" err="1">
                <a:solidFill>
                  <a:srgbClr val="FF0000"/>
                </a:solidFill>
              </a:rPr>
              <a:t>Активності</a:t>
            </a:r>
            <a:r>
              <a:rPr lang="ru-RU" sz="2800" b="1" i="1" dirty="0">
                <a:solidFill>
                  <a:srgbClr val="FF0000"/>
                </a:solidFill>
              </a:rPr>
              <a:t> DLM OFFICE</a:t>
            </a:r>
            <a:endParaRPr lang="ru-RU" sz="28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80" y="4005064"/>
            <a:ext cx="3515856" cy="26368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44824"/>
            <a:ext cx="3561021" cy="26715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301208"/>
            <a:ext cx="8743950" cy="1143000"/>
          </a:xfrm>
          <a:prstGeom prst="rect">
            <a:avLst/>
          </a:prstGeom>
        </p:spPr>
      </p:pic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507288" cy="51571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Arial"/>
              <a:buNone/>
            </a:pPr>
            <a:endParaRPr lang="en-US" sz="2000" b="1" i="1" u="none" strike="noStrike" cap="none" dirty="0" smtClean="0">
              <a:solidFill>
                <a:srgbClr val="0000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Clr>
                <a:srgbClr val="0000CC"/>
              </a:buClr>
              <a:buSzPct val="25000"/>
              <a:buNone/>
            </a:pPr>
            <a:r>
              <a:rPr lang="ru-RU" sz="2000" b="1" i="1" dirty="0" err="1">
                <a:solidFill>
                  <a:srgbClr val="0000CC"/>
                </a:solidFill>
              </a:rPr>
              <a:t>Комерціалізація</a:t>
            </a:r>
            <a:r>
              <a:rPr lang="ru-RU" sz="2000" b="1" i="1" dirty="0">
                <a:solidFill>
                  <a:srgbClr val="0000CC"/>
                </a:solidFill>
              </a:rPr>
              <a:t> і </a:t>
            </a:r>
            <a:r>
              <a:rPr lang="ru-RU" sz="2000" b="1" i="1" dirty="0" err="1">
                <a:solidFill>
                  <a:srgbClr val="0000CC"/>
                </a:solidFill>
              </a:rPr>
              <a:t>розвиток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</a:rPr>
              <a:t>діяльності</a:t>
            </a:r>
            <a:r>
              <a:rPr lang="ru-RU" sz="2000" b="1" i="1" dirty="0">
                <a:solidFill>
                  <a:srgbClr val="0000CC"/>
                </a:solidFill>
              </a:rPr>
              <a:t> в 2016 - 2017 </a:t>
            </a:r>
            <a:r>
              <a:rPr lang="ru-RU" sz="2000" b="1" i="1" dirty="0" err="1" smtClean="0">
                <a:solidFill>
                  <a:srgbClr val="0000CC"/>
                </a:solidFill>
              </a:rPr>
              <a:t>рр</a:t>
            </a:r>
            <a:r>
              <a:rPr lang="ru-RU" sz="2000" b="1" i="1" dirty="0" smtClean="0">
                <a:solidFill>
                  <a:srgbClr val="0000CC"/>
                </a:solidFill>
              </a:rPr>
              <a:t>.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0000CC"/>
              </a:buClr>
              <a:buSzPct val="25000"/>
              <a:buNone/>
            </a:pPr>
            <a:r>
              <a:rPr lang="ru-RU" sz="2000" b="1" dirty="0" err="1"/>
              <a:t>Розвиток</a:t>
            </a:r>
            <a:r>
              <a:rPr lang="ru-RU" sz="2000" b="1" dirty="0"/>
              <a:t> </a:t>
            </a:r>
            <a:r>
              <a:rPr lang="ru-RU" sz="2000" b="1" dirty="0" err="1"/>
              <a:t>діяльності</a:t>
            </a:r>
            <a:r>
              <a:rPr lang="ru-RU" sz="2000" b="1" dirty="0"/>
              <a:t> в 2016 - 2017 </a:t>
            </a:r>
            <a:r>
              <a:rPr lang="ru-RU" sz="2000" b="1" dirty="0" err="1"/>
              <a:t>р.р</a:t>
            </a:r>
            <a:r>
              <a:rPr lang="ru-RU" sz="2000" b="1" dirty="0"/>
              <a:t>. </a:t>
            </a:r>
            <a:r>
              <a:rPr lang="ru-RU" sz="2000" b="1" dirty="0" err="1"/>
              <a:t>планується</a:t>
            </a:r>
            <a:r>
              <a:rPr lang="ru-RU" sz="2000" b="1" dirty="0"/>
              <a:t> шляхом:     </a:t>
            </a:r>
            <a:endParaRPr lang="en-US" sz="2000" b="1" dirty="0" smtClean="0"/>
          </a:p>
          <a:p>
            <a:pPr indent="-342900">
              <a:spcBef>
                <a:spcPts val="0"/>
              </a:spcBef>
              <a:buClr>
                <a:srgbClr val="0000CC"/>
              </a:buClr>
              <a:buSzPct val="25000"/>
              <a:buFont typeface="Arial" charset="0"/>
              <a:buChar char="•"/>
            </a:pPr>
            <a:r>
              <a:rPr lang="ru-RU" sz="2000" b="1" dirty="0" err="1" smtClean="0"/>
              <a:t>залучення</a:t>
            </a:r>
            <a:r>
              <a:rPr lang="ru-RU" sz="2000" b="1" dirty="0" smtClean="0"/>
              <a:t> </a:t>
            </a:r>
            <a:r>
              <a:rPr lang="ru-RU" sz="2000" b="1" dirty="0" err="1"/>
              <a:t>студентів</a:t>
            </a:r>
            <a:r>
              <a:rPr lang="ru-RU" sz="2000" b="1" dirty="0"/>
              <a:t> до </a:t>
            </a:r>
            <a:r>
              <a:rPr lang="ru-RU" sz="2000" b="1" dirty="0" err="1"/>
              <a:t>виконання</a:t>
            </a:r>
            <a:r>
              <a:rPr lang="ru-RU" sz="2000" b="1" dirty="0"/>
              <a:t> </a:t>
            </a:r>
            <a:r>
              <a:rPr lang="ru-RU" sz="2000" b="1" dirty="0" err="1"/>
              <a:t>науково-технічних</a:t>
            </a:r>
            <a:r>
              <a:rPr lang="ru-RU" sz="2000" b="1" dirty="0"/>
              <a:t> </a:t>
            </a:r>
            <a:r>
              <a:rPr lang="ru-RU" sz="2000" b="1" dirty="0" err="1"/>
              <a:t>розробок</a:t>
            </a:r>
            <a:r>
              <a:rPr lang="ru-RU" sz="2000" b="1" dirty="0" smtClean="0"/>
              <a:t>;</a:t>
            </a:r>
            <a:endParaRPr lang="en-US" sz="2000" b="1" dirty="0" smtClean="0"/>
          </a:p>
          <a:p>
            <a:pPr indent="-342900">
              <a:spcBef>
                <a:spcPts val="0"/>
              </a:spcBef>
              <a:buClr>
                <a:srgbClr val="0000CC"/>
              </a:buClr>
              <a:buSzPct val="25000"/>
              <a:buFont typeface="Arial" charset="0"/>
              <a:buChar char="•"/>
            </a:pPr>
            <a:r>
              <a:rPr lang="ru-RU" sz="2000" b="1" dirty="0" err="1" smtClean="0"/>
              <a:t>проведення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участі</a:t>
            </a:r>
            <a:r>
              <a:rPr lang="ru-RU" sz="2000" b="1" dirty="0"/>
              <a:t> </a:t>
            </a:r>
            <a:r>
              <a:rPr lang="ru-RU" sz="2000" b="1" dirty="0" err="1"/>
              <a:t>студентських</a:t>
            </a:r>
            <a:r>
              <a:rPr lang="ru-RU" sz="2000" b="1" dirty="0"/>
              <a:t> </a:t>
            </a:r>
            <a:r>
              <a:rPr lang="ru-RU" sz="2000" b="1" dirty="0" err="1"/>
              <a:t>проектів</a:t>
            </a:r>
            <a:r>
              <a:rPr lang="ru-RU" sz="2000" b="1" dirty="0"/>
              <a:t> в конкурсах </a:t>
            </a:r>
            <a:r>
              <a:rPr lang="ru-RU" sz="2000" b="1" dirty="0" err="1"/>
              <a:t>стартапів</a:t>
            </a:r>
            <a:r>
              <a:rPr lang="ru-RU" sz="2000" b="1" dirty="0"/>
              <a:t> (</a:t>
            </a:r>
            <a:r>
              <a:rPr lang="ru-RU" sz="2000" b="1" dirty="0" err="1"/>
              <a:t>Sikorsky</a:t>
            </a:r>
            <a:r>
              <a:rPr lang="ru-RU" sz="2000" b="1" dirty="0"/>
              <a:t> </a:t>
            </a:r>
            <a:r>
              <a:rPr lang="ru-RU" sz="2000" b="1" dirty="0" err="1"/>
              <a:t>challenge</a:t>
            </a:r>
            <a:r>
              <a:rPr lang="ru-RU" sz="2000" b="1" dirty="0"/>
              <a:t> 2016</a:t>
            </a:r>
            <a:r>
              <a:rPr lang="ru-RU" sz="2000" b="1" dirty="0" smtClean="0"/>
              <a:t>)</a:t>
            </a:r>
            <a:endParaRPr lang="en-US" sz="2000" b="1" dirty="0" smtClean="0"/>
          </a:p>
          <a:p>
            <a:pPr marL="0" lvl="0" indent="0">
              <a:spcBef>
                <a:spcPts val="0"/>
              </a:spcBef>
              <a:buClr>
                <a:srgbClr val="0000CC"/>
              </a:buClr>
              <a:buSzPct val="25000"/>
              <a:buNone/>
            </a:pPr>
            <a:r>
              <a:rPr lang="ru-RU" sz="2000" b="1" i="1" dirty="0" err="1">
                <a:solidFill>
                  <a:srgbClr val="0000CC"/>
                </a:solidFill>
              </a:rPr>
              <a:t>Пропозиції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</a:rPr>
              <a:t>щодо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</a:rPr>
              <a:t>спільних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</a:rPr>
              <a:t>дій</a:t>
            </a:r>
            <a:r>
              <a:rPr lang="ru-RU" sz="2000" b="1" i="1" dirty="0">
                <a:solidFill>
                  <a:srgbClr val="0000CC"/>
                </a:solidFill>
              </a:rPr>
              <a:t> </a:t>
            </a:r>
            <a:r>
              <a:rPr lang="ru-RU" sz="2000" b="1" i="1" dirty="0" err="1">
                <a:solidFill>
                  <a:srgbClr val="0000CC"/>
                </a:solidFill>
              </a:rPr>
              <a:t>мережі</a:t>
            </a:r>
            <a:r>
              <a:rPr lang="ru-RU" sz="2000" b="1" i="1" dirty="0">
                <a:solidFill>
                  <a:srgbClr val="0000CC"/>
                </a:solidFill>
              </a:rPr>
              <a:t> DLM </a:t>
            </a:r>
            <a:r>
              <a:rPr lang="ru-RU" sz="2000" b="1" i="1" dirty="0" smtClean="0">
                <a:solidFill>
                  <a:srgbClr val="0000CC"/>
                </a:solidFill>
              </a:rPr>
              <a:t>OFFICE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pPr indent="-342900">
              <a:spcBef>
                <a:spcPts val="0"/>
              </a:spcBef>
              <a:buClr>
                <a:srgbClr val="0000CC"/>
              </a:buClr>
              <a:buSzPct val="25000"/>
              <a:buFont typeface="Arial" charset="0"/>
              <a:buChar char="•"/>
            </a:pPr>
            <a:r>
              <a:rPr lang="ru-RU" sz="2000" b="1" dirty="0" err="1"/>
              <a:t>Проведення</a:t>
            </a:r>
            <a:r>
              <a:rPr lang="ru-RU" sz="2000" b="1" dirty="0"/>
              <a:t> </a:t>
            </a:r>
            <a:r>
              <a:rPr lang="ru-RU" sz="2000" b="1" dirty="0" err="1"/>
              <a:t>спільних</a:t>
            </a:r>
            <a:r>
              <a:rPr lang="ru-RU" sz="2000" b="1" dirty="0"/>
              <a:t> </a:t>
            </a:r>
            <a:r>
              <a:rPr lang="ru-RU" sz="2000" b="1" dirty="0" err="1"/>
              <a:t>тренінгів</a:t>
            </a:r>
            <a:r>
              <a:rPr lang="ru-RU" sz="2000" b="1" dirty="0"/>
              <a:t>, </a:t>
            </a:r>
            <a:r>
              <a:rPr lang="ru-RU" sz="2000" b="1" dirty="0" err="1"/>
              <a:t>інформаційних</a:t>
            </a:r>
            <a:r>
              <a:rPr lang="ru-RU" sz="2000" b="1" dirty="0"/>
              <a:t> </a:t>
            </a:r>
            <a:r>
              <a:rPr lang="ru-RU" sz="2000" b="1" dirty="0" err="1"/>
              <a:t>заходів</a:t>
            </a:r>
            <a:r>
              <a:rPr lang="ru-RU" sz="2000" b="1" dirty="0"/>
              <a:t> </a:t>
            </a:r>
            <a:r>
              <a:rPr lang="ru-RU" sz="2000" b="1" dirty="0" err="1"/>
              <a:t>членів</a:t>
            </a:r>
            <a:r>
              <a:rPr lang="ru-RU" sz="2000" b="1" dirty="0"/>
              <a:t> проекту та </a:t>
            </a:r>
            <a:r>
              <a:rPr lang="ru-RU" sz="2000" b="1" dirty="0" err="1"/>
              <a:t>цільових</a:t>
            </a:r>
            <a:r>
              <a:rPr lang="ru-RU" sz="2000" b="1" dirty="0"/>
              <a:t> </a:t>
            </a:r>
            <a:r>
              <a:rPr lang="ru-RU" sz="2000" b="1" dirty="0" err="1"/>
              <a:t>груп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indent="-342900">
              <a:spcBef>
                <a:spcPts val="0"/>
              </a:spcBef>
              <a:buClr>
                <a:srgbClr val="0000CC"/>
              </a:buClr>
              <a:buSzPct val="25000"/>
              <a:buFont typeface="Arial" charset="0"/>
              <a:buChar char="•"/>
            </a:pPr>
            <a:r>
              <a:rPr lang="ru-RU" sz="2000" b="1" dirty="0" err="1" smtClean="0"/>
              <a:t>Взаємодія</a:t>
            </a:r>
            <a:r>
              <a:rPr lang="ru-RU" sz="2000" b="1" dirty="0" smtClean="0"/>
              <a:t> </a:t>
            </a:r>
            <a:r>
              <a:rPr lang="ru-RU" sz="2000" b="1" dirty="0" err="1"/>
              <a:t>загальної</a:t>
            </a:r>
            <a:r>
              <a:rPr lang="ru-RU" sz="2000" b="1" dirty="0"/>
              <a:t> </a:t>
            </a:r>
            <a:r>
              <a:rPr lang="ru-RU" sz="2000" b="1" dirty="0" err="1"/>
              <a:t>мережі</a:t>
            </a:r>
            <a:r>
              <a:rPr lang="ru-RU" sz="2000" b="1" dirty="0"/>
              <a:t> DLM </a:t>
            </a:r>
            <a:r>
              <a:rPr lang="ru-RU" sz="2000" b="1" dirty="0" err="1"/>
              <a:t>офісів</a:t>
            </a:r>
            <a:r>
              <a:rPr lang="ru-RU" sz="2000" b="1" dirty="0"/>
              <a:t> за </a:t>
            </a:r>
            <a:r>
              <a:rPr lang="ru-RU" sz="2000" b="1" dirty="0" err="1"/>
              <a:t>допомогою</a:t>
            </a:r>
            <a:r>
              <a:rPr lang="ru-RU" sz="2000" b="1" dirty="0"/>
              <a:t> веб-</a:t>
            </a:r>
            <a:r>
              <a:rPr lang="ru-RU" sz="2000" b="1" dirty="0" err="1"/>
              <a:t>ресурсів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39552" y="1340767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sz="2800" b="1" i="1" dirty="0" err="1">
                <a:solidFill>
                  <a:srgbClr val="FF0000"/>
                </a:solidFill>
              </a:rPr>
              <a:t>Активності</a:t>
            </a:r>
            <a:r>
              <a:rPr lang="ru-RU" sz="2800" b="1" i="1" dirty="0">
                <a:solidFill>
                  <a:srgbClr val="FF0000"/>
                </a:solidFill>
              </a:rPr>
              <a:t> DLM OFFICE</a:t>
            </a:r>
            <a:endParaRPr lang="ru-RU" sz="28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14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4247" y="3171675"/>
            <a:ext cx="2158275" cy="3312366"/>
          </a:xfrm>
          <a:prstGeom prst="rect">
            <a:avLst/>
          </a:prstGeom>
          <a:noFill/>
          <a:ln w="12700" cap="flat" cmpd="sng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86" name="Shape 186"/>
          <p:cNvSpPr txBox="1"/>
          <p:nvPr/>
        </p:nvSpPr>
        <p:spPr>
          <a:xfrm>
            <a:off x="200994" y="1988837"/>
            <a:ext cx="6336703" cy="449520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Проведено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опитування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студентів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аспірантів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викладачів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з метою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визначення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цільової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групи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проекту (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вересень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2015,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березень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2016 року;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опитано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понад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50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респондентів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).</a:t>
            </a:r>
            <a:endParaRPr lang="en-U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В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результаті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опитувань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було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встановлено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що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назва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проекту «TEMPUS - NETCENG»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знайоме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70%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опитаних.Інформація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про проект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була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отримана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із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засобів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масової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інформації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від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учасників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проекту (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студентів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аспірантів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викладачів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buSzPct val="25000"/>
            </a:pPr>
            <a:r>
              <a:rPr lang="ru-RU" sz="1800" b="1" dirty="0" err="1" smtClean="0">
                <a:latin typeface="Calibri"/>
                <a:ea typeface="Calibri"/>
                <a:cs typeface="Calibri"/>
                <a:sym typeface="Calibri"/>
              </a:rPr>
              <a:t>Всі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опитані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свою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причетність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до проекту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бачать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досягненні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наступних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особистих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цілей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ct val="25000"/>
              <a:buFontTx/>
              <a:buChar char="-"/>
            </a:pPr>
            <a:r>
              <a:rPr lang="en-US" sz="1800" b="1" dirty="0" smtClean="0"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 smtClean="0">
                <a:latin typeface="Calibri"/>
                <a:ea typeface="Calibri"/>
                <a:cs typeface="Calibri"/>
                <a:sym typeface="Calibri"/>
              </a:rPr>
              <a:t>отримання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знань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нового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рівня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- 60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%;</a:t>
            </a:r>
            <a:endParaRPr lang="en-U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ct val="25000"/>
              <a:buFontTx/>
              <a:buChar char="-"/>
            </a:pP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b="1" dirty="0" err="1" smtClean="0">
                <a:latin typeface="Calibri"/>
                <a:ea typeface="Calibri"/>
                <a:cs typeface="Calibri"/>
                <a:sym typeface="Calibri"/>
              </a:rPr>
              <a:t>розширенні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наукових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зв'язків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- 20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%;</a:t>
            </a:r>
            <a:endParaRPr lang="en-U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ct val="25000"/>
              <a:buFontTx/>
              <a:buChar char="-"/>
            </a:pP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b="1" dirty="0" err="1" smtClean="0">
                <a:latin typeface="Calibri"/>
                <a:ea typeface="Calibri"/>
                <a:cs typeface="Calibri"/>
                <a:sym typeface="Calibri"/>
              </a:rPr>
              <a:t>нові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можливості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навчання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- 60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%;</a:t>
            </a:r>
            <a:endParaRPr lang="en-U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ct val="25000"/>
              <a:buFontTx/>
              <a:buChar char="-"/>
            </a:pP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b="1" dirty="0" err="1" smtClean="0">
                <a:latin typeface="Calibri"/>
                <a:ea typeface="Calibri"/>
                <a:cs typeface="Calibri"/>
                <a:sym typeface="Calibri"/>
              </a:rPr>
              <a:t>нові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напрямки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співпраці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- 20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%;</a:t>
            </a:r>
            <a:endParaRPr lang="en-US" sz="1800" b="1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SzPct val="25000"/>
              <a:buFontTx/>
              <a:buChar char="-"/>
            </a:pP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1800" b="1" dirty="0" err="1" smtClean="0">
                <a:latin typeface="Calibri"/>
                <a:ea typeface="Calibri"/>
                <a:cs typeface="Calibri"/>
                <a:sym typeface="Calibri"/>
              </a:rPr>
              <a:t>можливість</a:t>
            </a:r>
            <a:r>
              <a:rPr lang="ru-RU" sz="1800" b="1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працевлаштування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lang="ru-RU" sz="1800" b="1" dirty="0" err="1">
                <a:latin typeface="Calibri"/>
                <a:ea typeface="Calibri"/>
                <a:cs typeface="Calibri"/>
                <a:sym typeface="Calibri"/>
              </a:rPr>
              <a:t>країнах</a:t>
            </a:r>
            <a:r>
              <a:rPr lang="ru-RU" sz="1800" b="1" dirty="0">
                <a:latin typeface="Calibri"/>
                <a:ea typeface="Calibri"/>
                <a:cs typeface="Calibri"/>
                <a:sym typeface="Calibri"/>
              </a:rPr>
              <a:t> ЄС - 35%.</a:t>
            </a:r>
            <a:endParaRPr lang="ru-RU"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539552" y="1340767"/>
            <a:ext cx="8229600" cy="648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buSzPct val="25000"/>
            </a:pP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Результати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останнього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опитування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студентів</a:t>
            </a:r>
            <a:r>
              <a:rPr lang="ru-RU" sz="24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ru-RU" sz="2400" b="1" i="1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аспірантів</a:t>
            </a:r>
            <a:endParaRPr lang="ru-RU" sz="24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0" y="1772816"/>
            <a:ext cx="9036496" cy="4353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ru-RU" sz="2000" b="1" i="0" u="none" strike="noStrike" cap="none" dirty="0" smtClean="0">
              <a:solidFill>
                <a:srgbClr val="0070C0"/>
              </a:solidFill>
              <a:sym typeface="Calibri"/>
            </a:endParaRPr>
          </a:p>
          <a:p>
            <a:pPr lvl="0" indent="-342900" algn="just">
              <a:spcBef>
                <a:spcPts val="0"/>
              </a:spcBef>
            </a:pPr>
            <a:r>
              <a:rPr lang="ru-RU" sz="1800" b="1" i="1" dirty="0" err="1"/>
              <a:t>Продовження</a:t>
            </a:r>
            <a:r>
              <a:rPr lang="ru-RU" sz="1800" b="1" i="1" dirty="0"/>
              <a:t> </a:t>
            </a:r>
            <a:r>
              <a:rPr lang="ru-RU" sz="1800" b="1" i="1" dirty="0" err="1"/>
              <a:t>роботи</a:t>
            </a:r>
            <a:r>
              <a:rPr lang="ru-RU" sz="1800" b="1" i="1" dirty="0"/>
              <a:t> DLM OFFICE. </a:t>
            </a:r>
            <a:r>
              <a:rPr lang="ru-RU" sz="1800" b="1" i="1" dirty="0" err="1"/>
              <a:t>Планується</a:t>
            </a:r>
            <a:r>
              <a:rPr lang="ru-RU" sz="1800" b="1" i="1" dirty="0"/>
              <a:t> </a:t>
            </a:r>
            <a:r>
              <a:rPr lang="ru-RU" sz="1800" b="1" i="1" dirty="0" err="1"/>
              <a:t>щорічне</a:t>
            </a:r>
            <a:r>
              <a:rPr lang="ru-RU" sz="1800" b="1" i="1" dirty="0"/>
              <a:t> </a:t>
            </a:r>
            <a:r>
              <a:rPr lang="ru-RU" sz="1800" b="1" i="1" dirty="0" err="1"/>
              <a:t>підведення</a:t>
            </a:r>
            <a:r>
              <a:rPr lang="ru-RU" sz="1800" b="1" i="1" dirty="0"/>
              <a:t> </a:t>
            </a:r>
            <a:r>
              <a:rPr lang="ru-RU" sz="1800" b="1" i="1" dirty="0" err="1"/>
              <a:t>результатів</a:t>
            </a:r>
            <a:r>
              <a:rPr lang="ru-RU" sz="1800" b="1" i="1" dirty="0"/>
              <a:t> </a:t>
            </a:r>
            <a:r>
              <a:rPr lang="ru-RU" sz="1800" b="1" i="1" dirty="0" err="1"/>
              <a:t>анкетування</a:t>
            </a:r>
            <a:r>
              <a:rPr lang="ru-RU" sz="1800" b="1" i="1" dirty="0"/>
              <a:t> </a:t>
            </a:r>
            <a:r>
              <a:rPr lang="ru-RU" sz="1800" b="1" i="1" dirty="0" err="1"/>
              <a:t>роботодавців</a:t>
            </a:r>
            <a:r>
              <a:rPr lang="ru-RU" sz="1800" b="1" i="1" dirty="0"/>
              <a:t> та </a:t>
            </a:r>
            <a:r>
              <a:rPr lang="ru-RU" sz="1800" b="1" i="1" dirty="0" err="1"/>
              <a:t>їх</a:t>
            </a:r>
            <a:r>
              <a:rPr lang="ru-RU" sz="1800" b="1" i="1" dirty="0"/>
              <a:t> </a:t>
            </a:r>
            <a:r>
              <a:rPr lang="ru-RU" sz="1800" b="1" i="1" dirty="0" err="1"/>
              <a:t>розгляд</a:t>
            </a:r>
            <a:r>
              <a:rPr lang="ru-RU" sz="1800" b="1" i="1" dirty="0"/>
              <a:t> на </a:t>
            </a:r>
            <a:r>
              <a:rPr lang="ru-RU" sz="1800" b="1" i="1" dirty="0" err="1"/>
              <a:t>Вченій</a:t>
            </a:r>
            <a:r>
              <a:rPr lang="ru-RU" sz="1800" b="1" i="1" dirty="0"/>
              <a:t> </a:t>
            </a:r>
            <a:r>
              <a:rPr lang="ru-RU" sz="1800" b="1" i="1" dirty="0" err="1"/>
              <a:t>раді</a:t>
            </a:r>
            <a:r>
              <a:rPr lang="ru-RU" sz="1800" b="1" i="1" dirty="0"/>
              <a:t> факультету </a:t>
            </a:r>
            <a:r>
              <a:rPr lang="ru-RU" sz="1800" b="1" i="1" dirty="0" err="1"/>
              <a:t>авіаційних</a:t>
            </a:r>
            <a:r>
              <a:rPr lang="ru-RU" sz="1800" b="1" i="1" dirty="0"/>
              <a:t> і </a:t>
            </a:r>
            <a:r>
              <a:rPr lang="ru-RU" sz="1800" b="1" i="1" dirty="0" err="1"/>
              <a:t>космічних</a:t>
            </a:r>
            <a:r>
              <a:rPr lang="ru-RU" sz="1800" b="1" i="1" dirty="0"/>
              <a:t> систем, передача до </a:t>
            </a:r>
            <a:r>
              <a:rPr lang="ru-RU" sz="1800" b="1" i="1" dirty="0" err="1"/>
              <a:t>відділу</a:t>
            </a:r>
            <a:r>
              <a:rPr lang="ru-RU" sz="1800" b="1" i="1" dirty="0"/>
              <a:t> </a:t>
            </a:r>
            <a:r>
              <a:rPr lang="ru-RU" sz="1800" b="1" i="1" dirty="0" err="1"/>
              <a:t>аспірантури</a:t>
            </a:r>
            <a:r>
              <a:rPr lang="ru-RU" sz="1800" b="1" i="1" dirty="0"/>
              <a:t> </a:t>
            </a:r>
            <a:r>
              <a:rPr lang="ru-RU" sz="1800" b="1" i="1" dirty="0" err="1" smtClean="0"/>
              <a:t>університету</a:t>
            </a:r>
            <a:endParaRPr lang="ru-RU" sz="1800" b="1" i="1" dirty="0" smtClean="0"/>
          </a:p>
          <a:p>
            <a:pPr lvl="0" indent="-342900" algn="just">
              <a:spcBef>
                <a:spcPts val="0"/>
              </a:spcBef>
            </a:pPr>
            <a:r>
              <a:rPr lang="ru-RU" sz="1800" b="1" i="1" dirty="0" err="1" smtClean="0"/>
              <a:t>Періодичне</a:t>
            </a:r>
            <a:r>
              <a:rPr lang="ru-RU" sz="1800" b="1" i="1" dirty="0" smtClean="0"/>
              <a:t> </a:t>
            </a:r>
            <a:r>
              <a:rPr lang="ru-RU" sz="1800" b="1" i="1" dirty="0" err="1"/>
              <a:t>оновлення</a:t>
            </a:r>
            <a:r>
              <a:rPr lang="ru-RU" sz="1800" b="1" i="1" dirty="0"/>
              <a:t> </a:t>
            </a:r>
            <a:r>
              <a:rPr lang="ru-RU" sz="1800" b="1" i="1" dirty="0" err="1"/>
              <a:t>варіативної</a:t>
            </a:r>
            <a:r>
              <a:rPr lang="ru-RU" sz="1800" b="1" i="1" dirty="0"/>
              <a:t> </a:t>
            </a:r>
            <a:r>
              <a:rPr lang="ru-RU" sz="1800" b="1" i="1" dirty="0" err="1"/>
              <a:t>частини</a:t>
            </a:r>
            <a:r>
              <a:rPr lang="ru-RU" sz="1800" b="1" i="1" dirty="0"/>
              <a:t> </a:t>
            </a:r>
            <a:r>
              <a:rPr lang="ru-RU" sz="1800" b="1" i="1" dirty="0" err="1"/>
              <a:t>навчальних</a:t>
            </a:r>
            <a:r>
              <a:rPr lang="ru-RU" sz="1800" b="1" i="1" dirty="0"/>
              <a:t> </a:t>
            </a:r>
            <a:r>
              <a:rPr lang="ru-RU" sz="1800" b="1" i="1" dirty="0" err="1"/>
              <a:t>планів</a:t>
            </a:r>
            <a:r>
              <a:rPr lang="ru-RU" sz="1800" b="1" i="1" dirty="0"/>
              <a:t> </a:t>
            </a:r>
            <a:r>
              <a:rPr lang="ru-RU" sz="1800" b="1" i="1" dirty="0" err="1"/>
              <a:t>підготовки</a:t>
            </a:r>
            <a:r>
              <a:rPr lang="ru-RU" sz="1800" b="1" i="1" dirty="0"/>
              <a:t> </a:t>
            </a:r>
            <a:r>
              <a:rPr lang="ru-RU" sz="1800" b="1" i="1" dirty="0" err="1"/>
              <a:t>докторів</a:t>
            </a:r>
            <a:r>
              <a:rPr lang="ru-RU" sz="1800" b="1" i="1" dirty="0"/>
              <a:t> </a:t>
            </a:r>
            <a:r>
              <a:rPr lang="ru-RU" sz="1800" b="1" i="1" dirty="0" err="1"/>
              <a:t>філософії</a:t>
            </a:r>
            <a:r>
              <a:rPr lang="ru-RU" sz="1800" b="1" i="1" dirty="0" smtClean="0"/>
              <a:t>.</a:t>
            </a:r>
          </a:p>
          <a:p>
            <a:pPr lvl="0" indent="-342900" algn="just">
              <a:spcBef>
                <a:spcPts val="0"/>
              </a:spcBef>
            </a:pPr>
            <a:r>
              <a:rPr lang="ru-RU" sz="1800" b="1" i="1" dirty="0" smtClean="0"/>
              <a:t> </a:t>
            </a:r>
            <a:r>
              <a:rPr lang="ru-RU" sz="1800" b="1" i="1" dirty="0" err="1"/>
              <a:t>Продовження</a:t>
            </a:r>
            <a:r>
              <a:rPr lang="ru-RU" sz="1800" b="1" i="1" dirty="0"/>
              <a:t> </a:t>
            </a:r>
            <a:r>
              <a:rPr lang="ru-RU" sz="1800" b="1" i="1" dirty="0" err="1"/>
              <a:t>роботи</a:t>
            </a:r>
            <a:r>
              <a:rPr lang="ru-RU" sz="1800" b="1" i="1" dirty="0"/>
              <a:t> з </a:t>
            </a:r>
            <a:r>
              <a:rPr lang="ru-RU" sz="1800" b="1" i="1" dirty="0" err="1"/>
              <a:t>європейськими</a:t>
            </a:r>
            <a:r>
              <a:rPr lang="ru-RU" sz="1800" b="1" i="1" dirty="0"/>
              <a:t> </a:t>
            </a:r>
            <a:r>
              <a:rPr lang="ru-RU" sz="1800" b="1" i="1" dirty="0" err="1"/>
              <a:t>університетами</a:t>
            </a:r>
            <a:r>
              <a:rPr lang="ru-RU" sz="1800" b="1" i="1" dirty="0"/>
              <a:t>-партнерами за </a:t>
            </a:r>
            <a:r>
              <a:rPr lang="ru-RU" sz="1800" b="1" i="1" dirty="0" err="1"/>
              <a:t>подвійними</a:t>
            </a:r>
            <a:r>
              <a:rPr lang="ru-RU" sz="1800" b="1" i="1" dirty="0"/>
              <a:t> </a:t>
            </a:r>
            <a:r>
              <a:rPr lang="ru-RU" sz="1800" b="1" i="1" dirty="0" err="1"/>
              <a:t>дипломів</a:t>
            </a:r>
            <a:r>
              <a:rPr lang="ru-RU" sz="1800" b="1" i="1" dirty="0"/>
              <a:t> </a:t>
            </a:r>
            <a:r>
              <a:rPr lang="ru-RU" sz="1800" b="1" i="1" dirty="0" err="1"/>
              <a:t>докторів</a:t>
            </a:r>
            <a:r>
              <a:rPr lang="ru-RU" sz="1800" b="1" i="1" dirty="0"/>
              <a:t> </a:t>
            </a:r>
            <a:r>
              <a:rPr lang="ru-RU" sz="1800" b="1" i="1" dirty="0" err="1"/>
              <a:t>філософії</a:t>
            </a:r>
            <a:r>
              <a:rPr lang="ru-RU" sz="1800" b="1" i="1" dirty="0" smtClean="0"/>
              <a:t>.</a:t>
            </a:r>
          </a:p>
          <a:p>
            <a:pPr lvl="0" indent="-342900" algn="just">
              <a:spcBef>
                <a:spcPts val="0"/>
              </a:spcBef>
            </a:pPr>
            <a:r>
              <a:rPr lang="ru-RU" sz="1800" b="1" i="1" dirty="0" err="1" smtClean="0"/>
              <a:t>Отримано</a:t>
            </a:r>
            <a:r>
              <a:rPr lang="ru-RU" sz="1800" b="1" i="1" dirty="0" smtClean="0"/>
              <a:t> </a:t>
            </a:r>
            <a:r>
              <a:rPr lang="ru-RU" sz="1800" b="1" i="1" dirty="0" err="1"/>
              <a:t>згоду</a:t>
            </a:r>
            <a:r>
              <a:rPr lang="ru-RU" sz="1800" b="1" i="1" dirty="0"/>
              <a:t> про участь у </a:t>
            </a:r>
            <a:r>
              <a:rPr lang="ru-RU" sz="1800" b="1" i="1" dirty="0" err="1"/>
              <a:t>розширеному</a:t>
            </a:r>
            <a:r>
              <a:rPr lang="ru-RU" sz="1800" b="1" i="1" dirty="0"/>
              <a:t> </a:t>
            </a:r>
            <a:r>
              <a:rPr lang="ru-RU" sz="1800" b="1" i="1" dirty="0" err="1"/>
              <a:t>консорціумі</a:t>
            </a:r>
            <a:r>
              <a:rPr lang="ru-RU" sz="1800" b="1" i="1" dirty="0"/>
              <a:t> проекту NETCENG-</a:t>
            </a:r>
            <a:r>
              <a:rPr lang="ru-RU" sz="1800" b="1" i="1" dirty="0" err="1"/>
              <a:t>Plus</a:t>
            </a:r>
            <a:r>
              <a:rPr lang="ru-RU" sz="1800" b="1" i="1" dirty="0"/>
              <a:t> з </a:t>
            </a:r>
            <a:r>
              <a:rPr lang="ru-RU" sz="1800" b="1" i="1" dirty="0" err="1"/>
              <a:t>наступними</a:t>
            </a:r>
            <a:r>
              <a:rPr lang="ru-RU" sz="1800" b="1" i="1" dirty="0"/>
              <a:t> </a:t>
            </a:r>
            <a:r>
              <a:rPr lang="ru-RU" sz="1800" b="1" i="1" dirty="0" err="1"/>
              <a:t>університетами</a:t>
            </a:r>
            <a:r>
              <a:rPr lang="ru-RU" sz="1800" b="1" i="1" dirty="0"/>
              <a:t>:</a:t>
            </a:r>
            <a:r>
              <a:rPr lang="ru-RU" sz="1800" b="1" i="1" dirty="0" smtClean="0"/>
              <a:t>    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 smtClean="0"/>
              <a:t>     </a:t>
            </a:r>
            <a:r>
              <a:rPr lang="ru-RU" sz="1600" i="1" dirty="0" err="1"/>
              <a:t>Житомирський</a:t>
            </a:r>
            <a:r>
              <a:rPr lang="ru-RU" sz="1600" i="1" dirty="0"/>
              <a:t> </a:t>
            </a:r>
            <a:r>
              <a:rPr lang="ru-RU" sz="1600" i="1" dirty="0" err="1"/>
              <a:t>державний</a:t>
            </a:r>
            <a:r>
              <a:rPr lang="ru-RU" sz="1600" i="1" dirty="0"/>
              <a:t> </a:t>
            </a:r>
            <a:r>
              <a:rPr lang="ru-RU" sz="1600" i="1" dirty="0" err="1"/>
              <a:t>технологічний</a:t>
            </a:r>
            <a:r>
              <a:rPr lang="ru-RU" sz="1600" i="1" dirty="0"/>
              <a:t> </a:t>
            </a:r>
            <a:r>
              <a:rPr lang="ru-RU" sz="1600" i="1" dirty="0" err="1"/>
              <a:t>університет</a:t>
            </a:r>
            <a:r>
              <a:rPr lang="ru-RU" sz="1600" i="1" dirty="0"/>
              <a:t> (</a:t>
            </a:r>
            <a:r>
              <a:rPr lang="ru-RU" sz="1600" i="1" dirty="0" err="1"/>
              <a:t>Україна</a:t>
            </a:r>
            <a:r>
              <a:rPr lang="ru-RU" sz="1600" i="1" dirty="0"/>
              <a:t>);     </a:t>
            </a:r>
            <a:endParaRPr lang="ru-RU" sz="1600" i="1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i="1" dirty="0" smtClean="0"/>
              <a:t>      </a:t>
            </a:r>
            <a:r>
              <a:rPr lang="ru-RU" sz="1600" i="1" dirty="0" err="1" smtClean="0"/>
              <a:t>Тбіліський</a:t>
            </a:r>
            <a:r>
              <a:rPr lang="ru-RU" sz="1600" i="1" dirty="0" smtClean="0"/>
              <a:t> </a:t>
            </a:r>
            <a:r>
              <a:rPr lang="ru-RU" sz="1600" i="1" dirty="0" err="1"/>
              <a:t>авіаційний</a:t>
            </a:r>
            <a:r>
              <a:rPr lang="ru-RU" sz="1600" i="1" dirty="0"/>
              <a:t> </a:t>
            </a:r>
            <a:r>
              <a:rPr lang="ru-RU" sz="1600" i="1" dirty="0" err="1"/>
              <a:t>університет</a:t>
            </a:r>
            <a:r>
              <a:rPr lang="ru-RU" sz="1600" i="1" dirty="0"/>
              <a:t> (</a:t>
            </a:r>
            <a:r>
              <a:rPr lang="ru-RU" sz="1600" i="1" dirty="0" err="1"/>
              <a:t>Грузія</a:t>
            </a:r>
            <a:r>
              <a:rPr lang="ru-RU" sz="1600" i="1" dirty="0"/>
              <a:t>);      </a:t>
            </a:r>
            <a:endParaRPr lang="ru-RU" sz="1600" i="1" dirty="0" smtClean="0"/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600" i="1" dirty="0" smtClean="0"/>
              <a:t>      </a:t>
            </a:r>
            <a:r>
              <a:rPr lang="ru-RU" sz="1600" i="1" dirty="0" err="1" smtClean="0"/>
              <a:t>Університет</a:t>
            </a:r>
            <a:r>
              <a:rPr lang="ru-RU" sz="1600" i="1" dirty="0" smtClean="0"/>
              <a:t> </a:t>
            </a:r>
            <a:r>
              <a:rPr lang="ru-RU" sz="1600" i="1" dirty="0"/>
              <a:t>«</a:t>
            </a:r>
            <a:r>
              <a:rPr lang="ru-RU" sz="1600" i="1" dirty="0" err="1"/>
              <a:t>Варшавська</a:t>
            </a:r>
            <a:r>
              <a:rPr lang="ru-RU" sz="1600" i="1" dirty="0"/>
              <a:t> </a:t>
            </a:r>
            <a:r>
              <a:rPr lang="ru-RU" sz="1600" i="1" dirty="0" err="1"/>
              <a:t>політехніка</a:t>
            </a:r>
            <a:r>
              <a:rPr lang="ru-RU" sz="1600" i="1" dirty="0"/>
              <a:t>» (</a:t>
            </a:r>
            <a:r>
              <a:rPr lang="ru-RU" sz="1600" i="1" dirty="0" err="1"/>
              <a:t>Польща</a:t>
            </a:r>
            <a:r>
              <a:rPr lang="ru-RU" sz="1600" i="1" dirty="0" smtClean="0"/>
              <a:t>).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 err="1"/>
              <a:t>Співпраця</a:t>
            </a:r>
            <a:r>
              <a:rPr lang="ru-RU" sz="1800" b="1" i="1" dirty="0"/>
              <a:t> з </a:t>
            </a:r>
            <a:r>
              <a:rPr lang="ru-RU" sz="1800" b="1" i="1" dirty="0" err="1"/>
              <a:t>університетами</a:t>
            </a:r>
            <a:r>
              <a:rPr lang="ru-RU" sz="1800" b="1" i="1" dirty="0"/>
              <a:t>-партнерами та </a:t>
            </a:r>
            <a:r>
              <a:rPr lang="ru-RU" sz="1800" b="1" i="1" dirty="0" err="1"/>
              <a:t>взаємодія</a:t>
            </a:r>
            <a:r>
              <a:rPr lang="ru-RU" sz="1800" b="1" i="1" dirty="0"/>
              <a:t> </a:t>
            </a:r>
            <a:r>
              <a:rPr lang="ru-RU" sz="1800" b="1" i="1" dirty="0" err="1"/>
              <a:t>мережі</a:t>
            </a:r>
            <a:r>
              <a:rPr lang="ru-RU" sz="1800" b="1" i="1" dirty="0"/>
              <a:t> DLM </a:t>
            </a:r>
            <a:r>
              <a:rPr lang="ru-RU" sz="1800" b="1" i="1" dirty="0" err="1"/>
              <a:t>офісів</a:t>
            </a:r>
            <a:r>
              <a:rPr lang="ru-RU" sz="1800" b="1" i="1" dirty="0"/>
              <a:t> для </a:t>
            </a:r>
            <a:r>
              <a:rPr lang="ru-RU" sz="1800" b="1" i="1" dirty="0" err="1"/>
              <a:t>розробки</a:t>
            </a:r>
            <a:r>
              <a:rPr lang="ru-RU" sz="1800" b="1" i="1" dirty="0"/>
              <a:t> </a:t>
            </a:r>
            <a:r>
              <a:rPr lang="ru-RU" sz="1800" b="1" i="1" dirty="0" err="1"/>
              <a:t>спільних</a:t>
            </a:r>
            <a:r>
              <a:rPr lang="ru-RU" sz="1800" b="1" i="1" dirty="0"/>
              <a:t> </a:t>
            </a:r>
            <a:r>
              <a:rPr lang="ru-RU" sz="1800" b="1" i="1" dirty="0" err="1"/>
              <a:t>проектів</a:t>
            </a:r>
            <a:r>
              <a:rPr lang="ru-RU" sz="1800" b="1" i="1" dirty="0"/>
              <a:t> з </a:t>
            </a:r>
            <a:r>
              <a:rPr lang="ru-RU" sz="1800" b="1" i="1" dirty="0" err="1"/>
              <a:t>працевлаштування</a:t>
            </a:r>
            <a:r>
              <a:rPr lang="ru-RU" sz="1800" b="1" i="1" dirty="0"/>
              <a:t> </a:t>
            </a:r>
            <a:r>
              <a:rPr lang="ru-RU" sz="1800" b="1" i="1" dirty="0" err="1"/>
              <a:t>докторів</a:t>
            </a:r>
            <a:r>
              <a:rPr lang="ru-RU" sz="1800" b="1" i="1" dirty="0"/>
              <a:t> </a:t>
            </a:r>
            <a:r>
              <a:rPr lang="ru-RU" sz="1800" b="1" i="1" dirty="0" err="1"/>
              <a:t>філософії</a:t>
            </a:r>
            <a:r>
              <a:rPr lang="ru-RU" sz="1800" b="1" i="1" dirty="0"/>
              <a:t>.</a:t>
            </a:r>
            <a:endParaRPr lang="ru-RU" sz="2000" b="1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ru-RU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16</a:t>
            </a:fld>
            <a:endParaRPr lang="ru-RU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340768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dirty="0">
                <a:solidFill>
                  <a:srgbClr val="FF0000"/>
                </a:solidFill>
              </a:rPr>
              <a:t>Заходи, </a:t>
            </a:r>
            <a:r>
              <a:rPr lang="ru-RU" sz="2000" b="1" i="1" dirty="0" err="1">
                <a:solidFill>
                  <a:srgbClr val="FF0000"/>
                </a:solidFill>
              </a:rPr>
              <a:t>спрямовані</a:t>
            </a:r>
            <a:r>
              <a:rPr lang="ru-RU" sz="2000" b="1" i="1" dirty="0">
                <a:solidFill>
                  <a:srgbClr val="FF0000"/>
                </a:solidFill>
              </a:rPr>
              <a:t> на </a:t>
            </a:r>
            <a:r>
              <a:rPr lang="ru-RU" sz="2000" b="1" i="1" dirty="0" err="1">
                <a:solidFill>
                  <a:srgbClr val="FF0000"/>
                </a:solidFill>
              </a:rPr>
              <a:t>підтримку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функціонування</a:t>
            </a:r>
            <a:r>
              <a:rPr lang="ru-RU" sz="2000" b="1" i="1" dirty="0">
                <a:solidFill>
                  <a:srgbClr val="FF0000"/>
                </a:solidFill>
              </a:rPr>
              <a:t> проекту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9144000" cy="4857403"/>
          </a:xfrm>
        </p:spPr>
        <p:txBody>
          <a:bodyPr/>
          <a:lstStyle/>
          <a:p>
            <a:pPr marL="203200" indent="0" algn="ctr">
              <a:buNone/>
            </a:pPr>
            <a:r>
              <a:rPr lang="ru-RU" sz="2000" b="1" i="1" dirty="0" err="1">
                <a:solidFill>
                  <a:srgbClr val="0070C0"/>
                </a:solidFill>
              </a:rPr>
              <a:t>Мотивації</a:t>
            </a:r>
            <a:r>
              <a:rPr lang="ru-RU" sz="2000" b="1" i="1" dirty="0">
                <a:solidFill>
                  <a:srgbClr val="0070C0"/>
                </a:solidFill>
              </a:rPr>
              <a:t> і </a:t>
            </a:r>
            <a:r>
              <a:rPr lang="ru-RU" sz="2000" b="1" i="1" dirty="0" err="1">
                <a:solidFill>
                  <a:srgbClr val="0070C0"/>
                </a:solidFill>
              </a:rPr>
              <a:t>бажання</a:t>
            </a:r>
            <a:r>
              <a:rPr lang="ru-RU" sz="2000" b="1" i="1" dirty="0">
                <a:solidFill>
                  <a:srgbClr val="0070C0"/>
                </a:solidFill>
              </a:rPr>
              <a:t> в </a:t>
            </a:r>
            <a:r>
              <a:rPr lang="ru-RU" sz="2000" b="1" i="1" dirty="0" err="1">
                <a:solidFill>
                  <a:srgbClr val="0070C0"/>
                </a:solidFill>
              </a:rPr>
              <a:t>учасників</a:t>
            </a:r>
            <a:r>
              <a:rPr lang="ru-RU" sz="2000" b="1" i="1" dirty="0">
                <a:solidFill>
                  <a:srgbClr val="0070C0"/>
                </a:solidFill>
              </a:rPr>
              <a:t> проекту </a:t>
            </a:r>
            <a:r>
              <a:rPr lang="ru-RU" sz="2000" b="1" i="1" dirty="0" err="1">
                <a:solidFill>
                  <a:srgbClr val="0070C0"/>
                </a:solidFill>
              </a:rPr>
              <a:t>продовжувати</a:t>
            </a:r>
            <a:r>
              <a:rPr lang="ru-RU" sz="2000" b="1" i="1" dirty="0">
                <a:solidFill>
                  <a:srgbClr val="0070C0"/>
                </a:solidFill>
              </a:rPr>
              <a:t> і </a:t>
            </a:r>
            <a:r>
              <a:rPr lang="ru-RU" sz="2000" b="1" i="1" dirty="0" err="1">
                <a:solidFill>
                  <a:srgbClr val="0070C0"/>
                </a:solidFill>
              </a:rPr>
              <a:t>розвивати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контакти</a:t>
            </a:r>
            <a:r>
              <a:rPr lang="ru-RU" sz="2000" b="1" i="1" dirty="0">
                <a:solidFill>
                  <a:srgbClr val="0070C0"/>
                </a:solidFill>
              </a:rPr>
              <a:t> і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співробітництво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/>
              <a:t>Основною </a:t>
            </a:r>
            <a:r>
              <a:rPr lang="ru-RU" sz="2000" b="1" i="1" dirty="0" err="1"/>
              <a:t>мотивацією</a:t>
            </a:r>
            <a:r>
              <a:rPr lang="ru-RU" sz="2000" b="1" i="1" dirty="0"/>
              <a:t> </a:t>
            </a:r>
            <a:r>
              <a:rPr lang="ru-RU" sz="2000" b="1" i="1" dirty="0" err="1"/>
              <a:t>є</a:t>
            </a:r>
            <a:r>
              <a:rPr lang="ru-RU" sz="2000" b="1" i="1" dirty="0"/>
              <a:t> </a:t>
            </a:r>
            <a:r>
              <a:rPr lang="ru-RU" sz="2000" b="1" i="1" dirty="0" err="1"/>
              <a:t>якнайшвидша</a:t>
            </a:r>
            <a:r>
              <a:rPr lang="ru-RU" sz="2000" b="1" i="1" dirty="0"/>
              <a:t> </a:t>
            </a:r>
            <a:r>
              <a:rPr lang="ru-RU" sz="2000" b="1" i="1" dirty="0" err="1"/>
              <a:t>інтеграція</a:t>
            </a:r>
            <a:r>
              <a:rPr lang="ru-RU" sz="2000" b="1" i="1" dirty="0"/>
              <a:t> в </a:t>
            </a:r>
            <a:r>
              <a:rPr lang="ru-RU" sz="2000" b="1" i="1" dirty="0" err="1"/>
              <a:t>європейський</a:t>
            </a:r>
            <a:r>
              <a:rPr lang="ru-RU" sz="2000" b="1" i="1" dirty="0"/>
              <a:t> </a:t>
            </a:r>
            <a:r>
              <a:rPr lang="ru-RU" sz="2000" b="1" i="1" dirty="0" err="1"/>
              <a:t>науковий</a:t>
            </a:r>
            <a:r>
              <a:rPr lang="ru-RU" sz="2000" b="1" i="1" dirty="0"/>
              <a:t> і </a:t>
            </a:r>
            <a:r>
              <a:rPr lang="ru-RU" sz="2000" b="1" i="1" dirty="0" err="1"/>
              <a:t>освітній</a:t>
            </a:r>
            <a:r>
              <a:rPr lang="ru-RU" sz="2000" b="1" i="1" dirty="0"/>
              <a:t> </a:t>
            </a:r>
            <a:r>
              <a:rPr lang="ru-RU" sz="2000" b="1" i="1" dirty="0" err="1"/>
              <a:t>простір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Подальший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розвиток</a:t>
            </a:r>
            <a:r>
              <a:rPr lang="ru-RU" sz="2000" b="1" i="1" dirty="0"/>
              <a:t> </a:t>
            </a:r>
            <a:r>
              <a:rPr lang="ru-RU" sz="2000" b="1" i="1" dirty="0" err="1"/>
              <a:t>пропонується</a:t>
            </a:r>
            <a:r>
              <a:rPr lang="ru-RU" sz="2000" b="1" i="1" dirty="0"/>
              <a:t> у </a:t>
            </a:r>
            <a:r>
              <a:rPr lang="ru-RU" sz="2000" b="1" i="1" dirty="0" err="1"/>
              <a:t>вигляді</a:t>
            </a:r>
            <a:r>
              <a:rPr lang="ru-RU" sz="2000" b="1" i="1" dirty="0"/>
              <a:t> </a:t>
            </a:r>
            <a:r>
              <a:rPr lang="ru-RU" sz="2000" b="1" i="1" dirty="0" err="1"/>
              <a:t>роботи</a:t>
            </a:r>
            <a:r>
              <a:rPr lang="ru-RU" sz="2000" b="1" i="1" dirty="0"/>
              <a:t> за </a:t>
            </a:r>
            <a:r>
              <a:rPr lang="ru-RU" sz="2000" b="1" i="1" dirty="0" err="1"/>
              <a:t>подвійними</a:t>
            </a:r>
            <a:r>
              <a:rPr lang="ru-RU" sz="2000" b="1" i="1" dirty="0"/>
              <a:t> </a:t>
            </a:r>
            <a:r>
              <a:rPr lang="ru-RU" sz="2000" b="1" i="1" dirty="0" err="1"/>
              <a:t>дипломів</a:t>
            </a:r>
            <a:r>
              <a:rPr lang="ru-RU" sz="2000" b="1" i="1" dirty="0"/>
              <a:t> </a:t>
            </a:r>
            <a:r>
              <a:rPr lang="ru-RU" sz="2000" b="1" i="1" dirty="0" err="1"/>
              <a:t>докторів</a:t>
            </a:r>
            <a:r>
              <a:rPr lang="ru-RU" sz="2000" b="1" i="1" dirty="0"/>
              <a:t> </a:t>
            </a:r>
            <a:r>
              <a:rPr lang="ru-RU" sz="2000" b="1" i="1" dirty="0" err="1"/>
              <a:t>філософії</a:t>
            </a:r>
            <a:r>
              <a:rPr lang="ru-RU" sz="2000" b="1" i="1" dirty="0"/>
              <a:t> і </a:t>
            </a:r>
            <a:r>
              <a:rPr lang="ru-RU" sz="2000" b="1" i="1" dirty="0" err="1"/>
              <a:t>підготовці</a:t>
            </a:r>
            <a:r>
              <a:rPr lang="ru-RU" sz="2000" b="1" i="1" dirty="0"/>
              <a:t> </a:t>
            </a:r>
            <a:r>
              <a:rPr lang="ru-RU" sz="2000" b="1" i="1" dirty="0" err="1"/>
              <a:t>спільних</a:t>
            </a:r>
            <a:r>
              <a:rPr lang="ru-RU" sz="2000" b="1" i="1" dirty="0"/>
              <a:t> </a:t>
            </a:r>
            <a:r>
              <a:rPr lang="ru-RU" sz="2000" b="1" i="1" dirty="0" err="1"/>
              <a:t>навчальних</a:t>
            </a:r>
            <a:r>
              <a:rPr lang="ru-RU" sz="2000" b="1" i="1" dirty="0"/>
              <a:t> </a:t>
            </a:r>
            <a:r>
              <a:rPr lang="ru-RU" sz="2000" b="1" i="1" dirty="0" err="1"/>
              <a:t>посібників</a:t>
            </a:r>
            <a:r>
              <a:rPr lang="ru-RU" sz="2000" b="1" i="1" dirty="0"/>
              <a:t> для </a:t>
            </a:r>
            <a:r>
              <a:rPr lang="ru-RU" sz="2000" b="1" i="1" dirty="0" err="1"/>
              <a:t>підготовки</a:t>
            </a:r>
            <a:r>
              <a:rPr lang="ru-RU" sz="2000" b="1" i="1" dirty="0"/>
              <a:t> </a:t>
            </a:r>
            <a:r>
              <a:rPr lang="ru-RU" sz="2000" b="1" i="1" dirty="0" err="1"/>
              <a:t>докторів</a:t>
            </a:r>
            <a:r>
              <a:rPr lang="ru-RU" sz="2000" b="1" i="1" dirty="0"/>
              <a:t> </a:t>
            </a:r>
            <a:r>
              <a:rPr lang="ru-RU" sz="2000" b="1" i="1" dirty="0" err="1"/>
              <a:t>філософії</a:t>
            </a:r>
            <a:r>
              <a:rPr lang="ru-RU" sz="2000" b="1" i="1" dirty="0" smtClean="0"/>
              <a:t>.</a:t>
            </a:r>
          </a:p>
          <a:p>
            <a:pPr marL="203200" indent="0">
              <a:buNone/>
            </a:pPr>
            <a:r>
              <a:rPr lang="ru-RU" sz="2000" b="1" i="1" dirty="0" err="1">
                <a:solidFill>
                  <a:srgbClr val="0070C0"/>
                </a:solidFill>
              </a:rPr>
              <a:t>Вплив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результатів</a:t>
            </a:r>
            <a:r>
              <a:rPr lang="ru-RU" sz="2000" b="1" i="1" dirty="0">
                <a:solidFill>
                  <a:srgbClr val="0070C0"/>
                </a:solidFill>
              </a:rPr>
              <a:t> проекту на </a:t>
            </a:r>
            <a:r>
              <a:rPr lang="ru-RU" sz="2000" b="1" i="1" dirty="0" err="1">
                <a:solidFill>
                  <a:srgbClr val="0070C0"/>
                </a:solidFill>
              </a:rPr>
              <a:t>шанси</a:t>
            </a: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</a:rPr>
              <a:t>студентів</a:t>
            </a:r>
            <a:r>
              <a:rPr lang="ru-RU" sz="2000" b="1" i="1" dirty="0">
                <a:solidFill>
                  <a:srgbClr val="0070C0"/>
                </a:solidFill>
              </a:rPr>
              <a:t> при </a:t>
            </a:r>
            <a:r>
              <a:rPr lang="ru-RU" sz="2000" b="1" i="1" dirty="0" err="1" smtClean="0">
                <a:solidFill>
                  <a:srgbClr val="0070C0"/>
                </a:solidFill>
              </a:rPr>
              <a:t>працевлаштуванні</a:t>
            </a:r>
            <a:endParaRPr lang="ru-RU" sz="2000" b="1" i="1" dirty="0" smtClean="0">
              <a:solidFill>
                <a:srgbClr val="0070C0"/>
              </a:solidFill>
            </a:endParaRPr>
          </a:p>
          <a:p>
            <a:r>
              <a:rPr lang="ru-RU" sz="2000" b="1" i="1" dirty="0" err="1"/>
              <a:t>Підвищення</a:t>
            </a:r>
            <a:r>
              <a:rPr lang="ru-RU" sz="2000" b="1" i="1" dirty="0"/>
              <a:t> </a:t>
            </a:r>
            <a:r>
              <a:rPr lang="ru-RU" sz="2000" b="1" i="1" dirty="0" err="1"/>
              <a:t>попиту</a:t>
            </a:r>
            <a:r>
              <a:rPr lang="ru-RU" sz="2000" b="1" i="1" dirty="0"/>
              <a:t> </a:t>
            </a:r>
            <a:r>
              <a:rPr lang="ru-RU" sz="2000" b="1" i="1" dirty="0" err="1"/>
              <a:t>випускників</a:t>
            </a:r>
            <a:r>
              <a:rPr lang="ru-RU" sz="2000" b="1" i="1" dirty="0"/>
              <a:t> на </a:t>
            </a:r>
            <a:r>
              <a:rPr lang="ru-RU" sz="2000" b="1" i="1" dirty="0" err="1"/>
              <a:t>підприємствах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Підвищення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ступеня</a:t>
            </a:r>
            <a:r>
              <a:rPr lang="ru-RU" sz="2000" b="1" i="1" dirty="0"/>
              <a:t> </a:t>
            </a:r>
            <a:r>
              <a:rPr lang="ru-RU" sz="2000" b="1" i="1" dirty="0" err="1"/>
              <a:t>адаптації</a:t>
            </a:r>
            <a:r>
              <a:rPr lang="ru-RU" sz="2000" b="1" i="1" dirty="0"/>
              <a:t> </a:t>
            </a:r>
            <a:r>
              <a:rPr lang="ru-RU" sz="2000" b="1" i="1" dirty="0" err="1"/>
              <a:t>випускників</a:t>
            </a:r>
            <a:r>
              <a:rPr lang="ru-RU" sz="2000" b="1" i="1" dirty="0"/>
              <a:t> до умов ринку </a:t>
            </a:r>
            <a:r>
              <a:rPr lang="ru-RU" sz="2000" b="1" i="1" dirty="0" err="1"/>
              <a:t>праці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Збільшення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рівня</a:t>
            </a:r>
            <a:r>
              <a:rPr lang="ru-RU" sz="2000" b="1" i="1" dirty="0"/>
              <a:t> </a:t>
            </a:r>
            <a:r>
              <a:rPr lang="ru-RU" sz="2000" b="1" i="1" dirty="0" err="1"/>
              <a:t>працевлаштування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випускників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Ефективна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поведінка</a:t>
            </a:r>
            <a:r>
              <a:rPr lang="ru-RU" sz="2000" b="1" i="1" dirty="0"/>
              <a:t> на ринку </a:t>
            </a:r>
            <a:r>
              <a:rPr lang="ru-RU" sz="2000" b="1" i="1" dirty="0" err="1"/>
              <a:t>праці</a:t>
            </a:r>
            <a:r>
              <a:rPr lang="ru-RU" sz="2000" b="1" i="1" dirty="0"/>
              <a:t>, </a:t>
            </a:r>
            <a:r>
              <a:rPr lang="ru-RU" sz="2000" b="1" i="1" dirty="0" err="1"/>
              <a:t>саме</a:t>
            </a:r>
            <a:r>
              <a:rPr lang="ru-RU" sz="2000" b="1" i="1" dirty="0"/>
              <a:t> маркетинг, </a:t>
            </a:r>
            <a:r>
              <a:rPr lang="ru-RU" sz="2000" b="1" i="1" dirty="0" err="1"/>
              <a:t>професійна</a:t>
            </a:r>
            <a:r>
              <a:rPr lang="ru-RU" sz="2000" b="1" i="1" dirty="0"/>
              <a:t> </a:t>
            </a:r>
            <a:r>
              <a:rPr lang="ru-RU" sz="2000" b="1" i="1" dirty="0" err="1"/>
              <a:t>адаптація</a:t>
            </a:r>
            <a:r>
              <a:rPr lang="ru-RU" sz="2000" b="1" i="1" dirty="0"/>
              <a:t>.</a:t>
            </a:r>
            <a:endParaRPr lang="ru-RU" sz="20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17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9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432048"/>
          </a:xfrm>
        </p:spPr>
        <p:txBody>
          <a:bodyPr/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Виконання</a:t>
            </a:r>
            <a:r>
              <a:rPr lang="ru-RU" sz="2400" b="1" i="1" dirty="0">
                <a:solidFill>
                  <a:srgbClr val="FF0000"/>
                </a:solidFill>
              </a:rPr>
              <a:t> проекту в </a:t>
            </a:r>
            <a:r>
              <a:rPr lang="ru-RU" sz="2400" b="1" i="1" dirty="0" err="1">
                <a:solidFill>
                  <a:srgbClr val="FF0000"/>
                </a:solidFill>
              </a:rPr>
              <a:t>університеті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772816"/>
            <a:ext cx="8856984" cy="4824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i="1" dirty="0" err="1"/>
              <a:t>Результати</a:t>
            </a:r>
            <a:r>
              <a:rPr lang="ru-RU" sz="2000" b="1" i="1" dirty="0"/>
              <a:t> проекту </a:t>
            </a:r>
            <a:r>
              <a:rPr lang="ru-RU" sz="2000" b="1" i="1" dirty="0" err="1"/>
              <a:t>використовувалися</a:t>
            </a:r>
            <a:r>
              <a:rPr lang="ru-RU" sz="2000" b="1" i="1" dirty="0"/>
              <a:t> при </a:t>
            </a:r>
            <a:r>
              <a:rPr lang="ru-RU" sz="2000" b="1" i="1" dirty="0" err="1"/>
              <a:t>розробці</a:t>
            </a:r>
            <a:r>
              <a:rPr lang="ru-RU" sz="2000" b="1" i="1" dirty="0"/>
              <a:t> </a:t>
            </a:r>
            <a:r>
              <a:rPr lang="ru-RU" sz="2000" b="1" i="1" dirty="0" err="1"/>
              <a:t>навчальних</a:t>
            </a:r>
            <a:r>
              <a:rPr lang="ru-RU" sz="2000" b="1" i="1" dirty="0"/>
              <a:t> </a:t>
            </a:r>
            <a:r>
              <a:rPr lang="ru-RU" sz="2000" b="1" i="1" dirty="0" err="1"/>
              <a:t>планів</a:t>
            </a:r>
            <a:r>
              <a:rPr lang="ru-RU" sz="2000" b="1" i="1" dirty="0"/>
              <a:t> </a:t>
            </a:r>
            <a:r>
              <a:rPr lang="ru-RU" sz="2000" b="1" i="1" dirty="0" err="1"/>
              <a:t>підготовки</a:t>
            </a:r>
            <a:r>
              <a:rPr lang="ru-RU" sz="2000" b="1" i="1" dirty="0"/>
              <a:t> </a:t>
            </a:r>
            <a:r>
              <a:rPr lang="ru-RU" sz="2000" b="1" i="1" dirty="0" err="1"/>
              <a:t>докторів</a:t>
            </a:r>
            <a:r>
              <a:rPr lang="ru-RU" sz="2000" b="1" i="1" dirty="0"/>
              <a:t> </a:t>
            </a:r>
            <a:r>
              <a:rPr lang="ru-RU" sz="2000" b="1" i="1" dirty="0" err="1"/>
              <a:t>філософії</a:t>
            </a:r>
            <a:r>
              <a:rPr lang="ru-RU" sz="2000" b="1" i="1" dirty="0"/>
              <a:t> в рамках </a:t>
            </a:r>
            <a:r>
              <a:rPr lang="ru-RU" sz="2000" b="1" i="1" dirty="0" err="1"/>
              <a:t>нової</a:t>
            </a:r>
            <a:r>
              <a:rPr lang="ru-RU" sz="2000" b="1" i="1" dirty="0"/>
              <a:t> </a:t>
            </a:r>
            <a:r>
              <a:rPr lang="ru-RU" sz="2000" b="1" i="1" dirty="0" err="1"/>
              <a:t>моделі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Була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розширена</a:t>
            </a:r>
            <a:r>
              <a:rPr lang="ru-RU" sz="2000" b="1" i="1" dirty="0"/>
              <a:t> </a:t>
            </a:r>
            <a:r>
              <a:rPr lang="ru-RU" sz="2000" b="1" i="1" dirty="0" err="1"/>
              <a:t>діяльність</a:t>
            </a:r>
            <a:r>
              <a:rPr lang="ru-RU" sz="2000" b="1" i="1" dirty="0"/>
              <a:t> </a:t>
            </a:r>
            <a:r>
              <a:rPr lang="ru-RU" sz="2000" b="1" i="1" dirty="0" err="1"/>
              <a:t>університетського</a:t>
            </a:r>
            <a:r>
              <a:rPr lang="ru-RU" sz="2000" b="1" i="1" dirty="0"/>
              <a:t> центру </a:t>
            </a:r>
            <a:r>
              <a:rPr lang="ru-RU" sz="2000" b="1" i="1" dirty="0" err="1"/>
              <a:t>Соціо</a:t>
            </a:r>
            <a:r>
              <a:rPr lang="ru-RU" sz="2000" b="1" i="1" dirty="0"/>
              <a:t>-плюс шляхом </a:t>
            </a:r>
            <a:r>
              <a:rPr lang="ru-RU" sz="2000" b="1" i="1" dirty="0" err="1"/>
              <a:t>включення</a:t>
            </a:r>
            <a:r>
              <a:rPr lang="ru-RU" sz="2000" b="1" i="1" dirty="0"/>
              <a:t> в </a:t>
            </a:r>
            <a:r>
              <a:rPr lang="ru-RU" sz="2000" b="1" i="1" dirty="0" err="1"/>
              <a:t>опитування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роботодавців</a:t>
            </a:r>
            <a:r>
              <a:rPr lang="ru-RU" sz="2000" b="1" i="1" dirty="0"/>
              <a:t> </a:t>
            </a:r>
            <a:r>
              <a:rPr lang="ru-RU" sz="2000" b="1" i="1" dirty="0" err="1"/>
              <a:t>питань</a:t>
            </a:r>
            <a:r>
              <a:rPr lang="ru-RU" sz="2000" b="1" i="1" dirty="0"/>
              <a:t> по </a:t>
            </a:r>
            <a:r>
              <a:rPr lang="ru-RU" sz="2000" b="1" i="1" dirty="0" err="1"/>
              <a:t>затребуваний-ності</a:t>
            </a:r>
            <a:r>
              <a:rPr lang="ru-RU" sz="2000" b="1" i="1" dirty="0"/>
              <a:t> </a:t>
            </a:r>
            <a:r>
              <a:rPr lang="ru-RU" sz="2000" b="1" i="1" dirty="0" err="1"/>
              <a:t>докторів</a:t>
            </a:r>
            <a:r>
              <a:rPr lang="ru-RU" sz="2000" b="1" i="1" dirty="0"/>
              <a:t> </a:t>
            </a:r>
            <a:r>
              <a:rPr lang="ru-RU" sz="2000" b="1" i="1" dirty="0" err="1"/>
              <a:t>філософії</a:t>
            </a:r>
            <a:r>
              <a:rPr lang="ru-RU" sz="2000" b="1" i="1" dirty="0"/>
              <a:t>, а </a:t>
            </a:r>
            <a:r>
              <a:rPr lang="ru-RU" sz="2000" b="1" i="1" dirty="0" err="1"/>
              <a:t>також</a:t>
            </a:r>
            <a:r>
              <a:rPr lang="ru-RU" sz="2000" b="1" i="1" dirty="0"/>
              <a:t> </a:t>
            </a:r>
            <a:r>
              <a:rPr lang="ru-RU" sz="2000" b="1" i="1" dirty="0" err="1"/>
              <a:t>участі</a:t>
            </a:r>
            <a:r>
              <a:rPr lang="ru-RU" sz="2000" b="1" i="1" dirty="0"/>
              <a:t> в </a:t>
            </a:r>
            <a:r>
              <a:rPr lang="ru-RU" sz="2000" b="1" i="1" dirty="0" err="1"/>
              <a:t>створенні</a:t>
            </a:r>
            <a:r>
              <a:rPr lang="ru-RU" sz="2000" b="1" i="1" dirty="0"/>
              <a:t> і </a:t>
            </a:r>
            <a:r>
              <a:rPr lang="ru-RU" sz="2000" b="1" i="1" dirty="0" err="1"/>
              <a:t>роботі</a:t>
            </a:r>
            <a:r>
              <a:rPr lang="ru-RU" sz="2000" b="1" i="1" dirty="0"/>
              <a:t> </a:t>
            </a:r>
            <a:r>
              <a:rPr lang="ru-RU" sz="2000" b="1" i="1" dirty="0" err="1"/>
              <a:t>мережі</a:t>
            </a:r>
            <a:r>
              <a:rPr lang="ru-RU" sz="2000" b="1" i="1" dirty="0"/>
              <a:t> DLM </a:t>
            </a:r>
            <a:r>
              <a:rPr lang="ru-RU" sz="2000" b="1" i="1" dirty="0" err="1"/>
              <a:t>офісів</a:t>
            </a:r>
            <a:r>
              <a:rPr lang="ru-RU" sz="2000" b="1" i="1" dirty="0" smtClean="0"/>
              <a:t>.</a:t>
            </a:r>
          </a:p>
          <a:p>
            <a:r>
              <a:rPr lang="ru-RU" sz="2000" b="1" i="1" dirty="0" err="1" smtClean="0"/>
              <a:t>Ведеться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спільна</a:t>
            </a:r>
            <a:r>
              <a:rPr lang="ru-RU" sz="2000" b="1" i="1" dirty="0"/>
              <a:t> робота КПІ, ХАІ, ДНУ, НАУ, </a:t>
            </a:r>
            <a:r>
              <a:rPr lang="ru-RU" sz="2000" b="1" i="1" dirty="0" err="1"/>
              <a:t>Львівської</a:t>
            </a:r>
            <a:r>
              <a:rPr lang="ru-RU" sz="2000" b="1" i="1" dirty="0"/>
              <a:t> </a:t>
            </a:r>
            <a:r>
              <a:rPr lang="ru-RU" sz="2000" b="1" i="1" dirty="0" err="1"/>
              <a:t>політехніки</a:t>
            </a:r>
            <a:r>
              <a:rPr lang="ru-RU" sz="2000" b="1" i="1" dirty="0"/>
              <a:t>, </a:t>
            </a:r>
            <a:r>
              <a:rPr lang="ru-RU" sz="2000" b="1" i="1" dirty="0" err="1"/>
              <a:t>Вінницькій</a:t>
            </a:r>
            <a:r>
              <a:rPr lang="ru-RU" sz="2000" b="1" i="1" dirty="0"/>
              <a:t> </a:t>
            </a:r>
            <a:r>
              <a:rPr lang="ru-RU" sz="2000" b="1" i="1" dirty="0" err="1"/>
              <a:t>політехніки</a:t>
            </a:r>
            <a:r>
              <a:rPr lang="ru-RU" sz="2000" b="1" i="1" dirty="0"/>
              <a:t> з </a:t>
            </a:r>
            <a:r>
              <a:rPr lang="ru-RU" sz="2000" b="1" i="1" dirty="0" err="1"/>
              <a:t>координації</a:t>
            </a:r>
            <a:r>
              <a:rPr lang="ru-RU" sz="2000" b="1" i="1" dirty="0"/>
              <a:t> моделей </a:t>
            </a:r>
            <a:r>
              <a:rPr lang="ru-RU" sz="2000" b="1" i="1" dirty="0" err="1"/>
              <a:t>освітніх</a:t>
            </a:r>
            <a:r>
              <a:rPr lang="ru-RU" sz="2000" b="1" i="1" dirty="0"/>
              <a:t> </a:t>
            </a:r>
            <a:r>
              <a:rPr lang="ru-RU" sz="2000" b="1" i="1" dirty="0" err="1"/>
              <a:t>програм</a:t>
            </a:r>
            <a:r>
              <a:rPr lang="ru-RU" sz="2000" b="1" i="1" dirty="0"/>
              <a:t> </a:t>
            </a:r>
            <a:r>
              <a:rPr lang="ru-RU" sz="2000" b="1" i="1" dirty="0" err="1"/>
              <a:t>підготовки</a:t>
            </a:r>
            <a:r>
              <a:rPr lang="ru-RU" sz="2000" b="1" i="1" dirty="0"/>
              <a:t> </a:t>
            </a:r>
            <a:r>
              <a:rPr lang="ru-RU" sz="2000" b="1" i="1" dirty="0" err="1"/>
              <a:t>докторів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філософії</a:t>
            </a:r>
            <a:endParaRPr lang="ru-RU" sz="2000" b="1" i="1" dirty="0" smtClean="0"/>
          </a:p>
          <a:p>
            <a:r>
              <a:rPr lang="ru-RU" sz="2000" b="1" i="1" dirty="0" err="1" smtClean="0"/>
              <a:t>Організована</a:t>
            </a:r>
            <a:r>
              <a:rPr lang="ru-RU" sz="2000" b="1" i="1" dirty="0" smtClean="0"/>
              <a:t> </a:t>
            </a:r>
            <a:r>
              <a:rPr lang="ru-RU" sz="2000" b="1" i="1" dirty="0"/>
              <a:t>та проводиться </a:t>
            </a:r>
            <a:r>
              <a:rPr lang="ru-RU" sz="2000" b="1" i="1" dirty="0" err="1"/>
              <a:t>щорічна</a:t>
            </a:r>
            <a:r>
              <a:rPr lang="ru-RU" sz="2000" b="1" i="1" dirty="0"/>
              <a:t> </a:t>
            </a:r>
            <a:r>
              <a:rPr lang="ru-RU" sz="2000" b="1" i="1" dirty="0" err="1"/>
              <a:t>міжнародна</a:t>
            </a:r>
            <a:r>
              <a:rPr lang="ru-RU" sz="2000" b="1" i="1" dirty="0"/>
              <a:t> </a:t>
            </a:r>
            <a:r>
              <a:rPr lang="ru-RU" sz="2000" b="1" i="1" dirty="0" err="1"/>
              <a:t>конференція</a:t>
            </a:r>
            <a:r>
              <a:rPr lang="ru-RU" sz="2000" b="1" i="1" dirty="0"/>
              <a:t> </a:t>
            </a:r>
            <a:r>
              <a:rPr lang="ru-RU" sz="2000" b="1" i="1" dirty="0" err="1"/>
              <a:t>молодих</a:t>
            </a:r>
            <a:r>
              <a:rPr lang="ru-RU" sz="2000" b="1" i="1" dirty="0"/>
              <a:t> </a:t>
            </a:r>
            <a:r>
              <a:rPr lang="ru-RU" sz="2000" b="1" i="1" dirty="0" err="1"/>
              <a:t>вчених</a:t>
            </a:r>
            <a:r>
              <a:rPr lang="ru-RU" sz="2000" b="1" i="1" dirty="0"/>
              <a:t> "</a:t>
            </a:r>
            <a:r>
              <a:rPr lang="ru-RU" sz="2000" b="1" i="1" dirty="0" err="1"/>
              <a:t>Intelligence</a:t>
            </a:r>
            <a:r>
              <a:rPr lang="ru-RU" sz="2000" b="1" i="1" dirty="0"/>
              <a:t>, </a:t>
            </a:r>
            <a:r>
              <a:rPr lang="ru-RU" sz="2000" b="1" i="1" dirty="0" err="1"/>
              <a:t>Integration</a:t>
            </a:r>
            <a:r>
              <a:rPr lang="ru-RU" sz="2000" b="1" i="1" dirty="0"/>
              <a:t>, </a:t>
            </a:r>
            <a:r>
              <a:rPr lang="ru-RU" sz="2000" b="1" i="1" dirty="0" err="1"/>
              <a:t>Reliability</a:t>
            </a:r>
            <a:r>
              <a:rPr lang="ru-RU" sz="2000" b="1" i="1" dirty="0"/>
              <a:t>" (НТУУ «КПІ» - </a:t>
            </a:r>
            <a:r>
              <a:rPr lang="ru-RU" sz="2000" b="1" i="1" dirty="0" err="1"/>
              <a:t>Варшавська</a:t>
            </a:r>
            <a:r>
              <a:rPr lang="ru-RU" sz="2000" b="1" i="1" dirty="0"/>
              <a:t> </a:t>
            </a:r>
            <a:r>
              <a:rPr lang="ru-RU" sz="2000" b="1" i="1" dirty="0" err="1"/>
              <a:t>політехніка</a:t>
            </a:r>
            <a:r>
              <a:rPr lang="ru-RU" sz="2000" b="1" i="1" dirty="0"/>
              <a:t> - </a:t>
            </a:r>
            <a:r>
              <a:rPr lang="ru-RU" sz="2000" b="1" i="1" dirty="0" err="1"/>
              <a:t>Технічний</a:t>
            </a:r>
            <a:r>
              <a:rPr lang="ru-RU" sz="2000" b="1" i="1" dirty="0"/>
              <a:t> </a:t>
            </a:r>
            <a:r>
              <a:rPr lang="ru-RU" sz="2000" b="1" i="1" dirty="0" err="1"/>
              <a:t>університет</a:t>
            </a:r>
            <a:r>
              <a:rPr lang="ru-RU" sz="2000" b="1" i="1" dirty="0"/>
              <a:t> Брно).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18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107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447670" y="2288377"/>
            <a:ext cx="8155606" cy="5139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ru-RU" sz="20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Підготовка</a:t>
            </a:r>
            <a:r>
              <a:rPr lang="ru-RU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докторів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філософії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відповідно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прийнятої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новою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моделлю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почнеться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 01.09.2016г.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Ліцензійний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обсяг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підготовки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докторів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філософії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НТУУ «КПІ» становить 700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осіб</a:t>
            </a:r>
            <a:r>
              <a:rPr lang="ru-RU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SzPct val="25000"/>
            </a:pP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SzPct val="25000"/>
            </a:pPr>
            <a:r>
              <a:rPr lang="ru-RU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 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01.09.2015г.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почалося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пілотне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навчання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магістрів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бакалаврів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по 2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курсів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оновленим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відповідно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отриманих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за проектом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матеріалами</a:t>
            </a:r>
            <a:r>
              <a:rPr lang="ru-RU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 </a:t>
            </a:r>
            <a:r>
              <a:rPr lang="ru-RU" sz="20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саме</a:t>
            </a:r>
            <a:r>
              <a:rPr lang="ru-RU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buSzPct val="25000"/>
              <a:buAutoNum type="arabicPeriod"/>
            </a:pPr>
            <a:r>
              <a:rPr lang="en-US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для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магістрів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оновлений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курс «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Наукові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дослідження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за темою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магістерської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дисертації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» з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використанням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програми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дисципліни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Theory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Practice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університету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Брюнеля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(Лондон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);</a:t>
            </a:r>
            <a:endParaRPr lang="en-US" sz="2000" i="1" dirty="0" smtClean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buSzPct val="25000"/>
              <a:buAutoNum type="arabicPeriod"/>
            </a:pPr>
            <a:endParaRPr lang="en-US" sz="2000" i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just">
              <a:buSzPct val="25000"/>
              <a:buAutoNum type="arabicPeriod"/>
            </a:pP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</a:t>
            </a:r>
            <a:r>
              <a:rPr lang="ru-RU" sz="2000" i="1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ля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бакалаврів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оновлений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курс «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Основи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навігації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» з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використанням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програми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дисципліни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«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Navigation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systems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»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Технічного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університету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i="1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Берліна</a:t>
            </a:r>
            <a:r>
              <a:rPr lang="ru-RU" sz="2000" i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ru-RU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32815" y="1371524"/>
            <a:ext cx="8515648" cy="916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buSzPct val="25000"/>
            </a:pP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Початок платного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навчання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відповідно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до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прийнятої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новою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моделлю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підготовки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докторантів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/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аспірантів</a:t>
            </a:r>
            <a:endParaRPr lang="ru-RU" sz="24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2276872"/>
            <a:ext cx="8229600" cy="4032448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91425" tIns="45700" rIns="91425" bIns="45700" anchor="t" anchorCtr="0">
            <a:noAutofit/>
          </a:bodyPr>
          <a:lstStyle/>
          <a:p>
            <a:pPr lvl="0" indent="-342900" algn="just">
              <a:spcBef>
                <a:spcPts val="0"/>
              </a:spcBef>
            </a:pPr>
            <a:r>
              <a:rPr lang="ru-RU" sz="2000" b="1" dirty="0" err="1"/>
              <a:t>Дисципліна</a:t>
            </a:r>
            <a:r>
              <a:rPr lang="ru-RU" sz="2000" b="1" dirty="0"/>
              <a:t> «</a:t>
            </a:r>
            <a:r>
              <a:rPr lang="ru-RU" sz="2000" b="1" dirty="0" err="1"/>
              <a:t>Наукові</a:t>
            </a:r>
            <a:r>
              <a:rPr lang="ru-RU" sz="2000" b="1" dirty="0"/>
              <a:t>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за темою </a:t>
            </a:r>
            <a:r>
              <a:rPr lang="ru-RU" sz="2000" b="1" dirty="0" err="1"/>
              <a:t>магістерської</a:t>
            </a:r>
            <a:r>
              <a:rPr lang="ru-RU" sz="2000" b="1" dirty="0"/>
              <a:t> </a:t>
            </a:r>
            <a:r>
              <a:rPr lang="ru-RU" sz="2000" b="1" dirty="0" err="1"/>
              <a:t>дисертації</a:t>
            </a:r>
            <a:r>
              <a:rPr lang="ru-RU" sz="2000" b="1" dirty="0"/>
              <a:t>»: </a:t>
            </a:r>
            <a:r>
              <a:rPr lang="ru-RU" sz="2000" b="1" dirty="0" err="1"/>
              <a:t>осінній</a:t>
            </a:r>
            <a:r>
              <a:rPr lang="ru-RU" sz="2000" b="1" dirty="0"/>
              <a:t> семестр 2015/2016 </a:t>
            </a:r>
            <a:r>
              <a:rPr lang="ru-RU" sz="2000" b="1" dirty="0" err="1"/>
              <a:t>навчального</a:t>
            </a:r>
            <a:r>
              <a:rPr lang="ru-RU" sz="2000" b="1" dirty="0"/>
              <a:t> року 2 курс </a:t>
            </a:r>
            <a:r>
              <a:rPr lang="ru-RU" sz="2000" b="1" dirty="0" err="1"/>
              <a:t>магістерської</a:t>
            </a:r>
            <a:r>
              <a:rPr lang="ru-RU" sz="2000" b="1" dirty="0"/>
              <a:t> </a:t>
            </a:r>
            <a:r>
              <a:rPr lang="ru-RU" sz="2000" b="1" dirty="0" err="1"/>
              <a:t>підготовки</a:t>
            </a:r>
            <a:r>
              <a:rPr lang="ru-RU" sz="2000" b="1" dirty="0"/>
              <a:t> (</a:t>
            </a:r>
            <a:r>
              <a:rPr lang="ru-RU" sz="2000" b="1" dirty="0" err="1"/>
              <a:t>осінній</a:t>
            </a:r>
            <a:r>
              <a:rPr lang="ru-RU" sz="2000" b="1" dirty="0"/>
              <a:t> семестр</a:t>
            </a:r>
            <a:r>
              <a:rPr lang="ru-RU" sz="2000" b="1" dirty="0" smtClean="0"/>
              <a:t>).</a:t>
            </a:r>
          </a:p>
          <a:p>
            <a:pPr lvl="0" indent="-342900" algn="just">
              <a:spcBef>
                <a:spcPts val="0"/>
              </a:spcBef>
            </a:pPr>
            <a:r>
              <a:rPr lang="ru-RU" sz="2000" b="1" dirty="0" err="1" smtClean="0"/>
              <a:t>Дисципліна</a:t>
            </a:r>
            <a:r>
              <a:rPr lang="ru-RU" sz="2000" b="1" dirty="0" smtClean="0"/>
              <a:t> </a:t>
            </a:r>
            <a:r>
              <a:rPr lang="ru-RU" sz="2000" b="1" dirty="0"/>
              <a:t>«</a:t>
            </a:r>
            <a:r>
              <a:rPr lang="ru-RU" sz="2000" b="1" dirty="0" err="1"/>
              <a:t>Основи</a:t>
            </a:r>
            <a:r>
              <a:rPr lang="ru-RU" sz="2000" b="1" dirty="0"/>
              <a:t> </a:t>
            </a:r>
            <a:r>
              <a:rPr lang="ru-RU" sz="2000" b="1" dirty="0" err="1"/>
              <a:t>навігації</a:t>
            </a:r>
            <a:r>
              <a:rPr lang="ru-RU" sz="2000" b="1" dirty="0"/>
              <a:t>»: </a:t>
            </a:r>
            <a:r>
              <a:rPr lang="ru-RU" sz="2000" b="1" dirty="0" err="1"/>
              <a:t>осінній</a:t>
            </a:r>
            <a:r>
              <a:rPr lang="ru-RU" sz="2000" b="1" dirty="0"/>
              <a:t> семестр 2015/2016 </a:t>
            </a:r>
            <a:r>
              <a:rPr lang="ru-RU" sz="2000" b="1" dirty="0" err="1"/>
              <a:t>н.р</a:t>
            </a:r>
            <a:r>
              <a:rPr lang="ru-RU" sz="2000" b="1" dirty="0"/>
              <a:t>. 4 курс </a:t>
            </a:r>
            <a:r>
              <a:rPr lang="ru-RU" sz="2000" b="1" dirty="0" err="1"/>
              <a:t>бакалаврської</a:t>
            </a:r>
            <a:r>
              <a:rPr lang="ru-RU" sz="2000" b="1" dirty="0"/>
              <a:t> </a:t>
            </a:r>
            <a:r>
              <a:rPr lang="ru-RU" sz="2000" b="1" dirty="0" err="1"/>
              <a:t>підготовки</a:t>
            </a:r>
            <a:r>
              <a:rPr lang="ru-RU" sz="2000" b="1" dirty="0"/>
              <a:t> (</a:t>
            </a:r>
            <a:r>
              <a:rPr lang="ru-RU" sz="2000" b="1" dirty="0" err="1"/>
              <a:t>весняний</a:t>
            </a:r>
            <a:r>
              <a:rPr lang="ru-RU" sz="2000" b="1" dirty="0"/>
              <a:t> семестр</a:t>
            </a:r>
            <a:r>
              <a:rPr lang="ru-RU" sz="2000" b="1" dirty="0" smtClean="0"/>
              <a:t>).</a:t>
            </a:r>
          </a:p>
          <a:p>
            <a:pPr lvl="0" indent="-342900" algn="just">
              <a:spcBef>
                <a:spcPts val="0"/>
              </a:spcBef>
            </a:pPr>
            <a:r>
              <a:rPr lang="ru-RU" sz="2000" b="1" dirty="0" err="1" smtClean="0"/>
              <a:t>Заняття</a:t>
            </a:r>
            <a:r>
              <a:rPr lang="ru-RU" sz="2000" b="1" dirty="0" smtClean="0"/>
              <a:t> </a:t>
            </a:r>
            <a:r>
              <a:rPr lang="ru-RU" sz="2000" b="1" dirty="0" err="1"/>
              <a:t>проводять</a:t>
            </a:r>
            <a:r>
              <a:rPr lang="ru-RU" sz="2000" b="1" dirty="0"/>
              <a:t> </a:t>
            </a:r>
            <a:r>
              <a:rPr lang="ru-RU" sz="2000" b="1" dirty="0" err="1"/>
              <a:t>факультети</a:t>
            </a:r>
            <a:r>
              <a:rPr lang="ru-RU" sz="2000" b="1" dirty="0"/>
              <a:t>: </a:t>
            </a:r>
            <a:r>
              <a:rPr lang="ru-RU" sz="2000" b="1" dirty="0" err="1"/>
              <a:t>авіаційних</a:t>
            </a:r>
            <a:r>
              <a:rPr lang="ru-RU" sz="2000" b="1" dirty="0"/>
              <a:t> і </a:t>
            </a:r>
            <a:r>
              <a:rPr lang="ru-RU" sz="2000" b="1" dirty="0" err="1"/>
              <a:t>космічних</a:t>
            </a:r>
            <a:r>
              <a:rPr lang="ru-RU" sz="2000" b="1" dirty="0"/>
              <a:t> систем, </a:t>
            </a:r>
            <a:r>
              <a:rPr lang="ru-RU" sz="2000" b="1" dirty="0" err="1"/>
              <a:t>приладобудування</a:t>
            </a:r>
            <a:r>
              <a:rPr lang="ru-RU" sz="2000" b="1" dirty="0"/>
              <a:t>, </a:t>
            </a:r>
            <a:r>
              <a:rPr lang="ru-RU" sz="2000" b="1" dirty="0" err="1"/>
              <a:t>електроніки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lvl="0" indent="-342900" algn="just">
              <a:spcBef>
                <a:spcPts val="0"/>
              </a:spcBef>
            </a:pP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/>
              <a:t>магістрів</a:t>
            </a:r>
            <a:r>
              <a:rPr lang="ru-RU" sz="2000" b="1" dirty="0"/>
              <a:t>: 60</a:t>
            </a:r>
            <a:r>
              <a:rPr lang="ru-RU" sz="2000" b="1" dirty="0" smtClean="0"/>
              <a:t>.</a:t>
            </a:r>
          </a:p>
          <a:p>
            <a:pPr lvl="0" indent="-342900" algn="just">
              <a:spcBef>
                <a:spcPts val="0"/>
              </a:spcBef>
            </a:pPr>
            <a:r>
              <a:rPr lang="ru-RU" sz="2000" b="1" dirty="0" err="1" smtClean="0"/>
              <a:t>Кількість</a:t>
            </a:r>
            <a:r>
              <a:rPr lang="ru-RU" sz="2000" b="1" dirty="0" smtClean="0"/>
              <a:t> </a:t>
            </a:r>
            <a:r>
              <a:rPr lang="ru-RU" sz="2000" b="1" dirty="0" err="1"/>
              <a:t>бакалаврів</a:t>
            </a:r>
            <a:r>
              <a:rPr lang="ru-RU" sz="2000" b="1" dirty="0"/>
              <a:t>: 80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lvl="0" indent="-342900" algn="just">
              <a:spcBef>
                <a:spcPts val="0"/>
              </a:spcBef>
            </a:pPr>
            <a:r>
              <a:rPr lang="ru-RU" sz="2000" b="1" dirty="0" err="1" smtClean="0"/>
              <a:t>Планується</a:t>
            </a:r>
            <a:r>
              <a:rPr lang="ru-RU" sz="2000" b="1" dirty="0" smtClean="0"/>
              <a:t> </a:t>
            </a:r>
            <a:r>
              <a:rPr lang="ru-RU" sz="2000" b="1" dirty="0"/>
              <a:t>з 1 </a:t>
            </a:r>
            <a:r>
              <a:rPr lang="ru-RU" sz="2000" b="1" dirty="0" err="1"/>
              <a:t>вересня</a:t>
            </a:r>
            <a:r>
              <a:rPr lang="ru-RU" sz="2000" b="1" dirty="0"/>
              <a:t> 2016р. </a:t>
            </a:r>
            <a:r>
              <a:rPr lang="ru-RU" sz="2000" b="1" dirty="0" err="1"/>
              <a:t>проведення</a:t>
            </a:r>
            <a:r>
              <a:rPr lang="ru-RU" sz="2000" b="1" dirty="0"/>
              <a:t> занять </a:t>
            </a:r>
            <a:r>
              <a:rPr lang="ru-RU" sz="2000" b="1" dirty="0" err="1"/>
              <a:t>англійською</a:t>
            </a:r>
            <a:r>
              <a:rPr lang="ru-RU" sz="2000" b="1" dirty="0"/>
              <a:t> </a:t>
            </a:r>
            <a:r>
              <a:rPr lang="ru-RU" sz="2000" b="1" dirty="0" err="1"/>
              <a:t>мовою</a:t>
            </a:r>
            <a:r>
              <a:rPr lang="ru-RU" sz="2000" b="1" dirty="0"/>
              <a:t> для </a:t>
            </a:r>
            <a:r>
              <a:rPr lang="ru-RU" sz="2000" b="1" dirty="0" err="1"/>
              <a:t>докторантів</a:t>
            </a:r>
            <a:r>
              <a:rPr lang="ru-RU" sz="2000" b="1" dirty="0"/>
              <a:t> в </a:t>
            </a:r>
            <a:r>
              <a:rPr lang="ru-RU" sz="2000" b="1" dirty="0" err="1"/>
              <a:t>обсязі</a:t>
            </a:r>
            <a:r>
              <a:rPr lang="ru-RU" sz="2000" b="1" dirty="0"/>
              <a:t> 8 </a:t>
            </a:r>
            <a:r>
              <a:rPr lang="ru-RU" sz="2000" b="1" dirty="0" err="1"/>
              <a:t>кредитів</a:t>
            </a:r>
            <a:r>
              <a:rPr lang="ru-RU" sz="2000" b="1" dirty="0"/>
              <a:t> (240 годин)</a:t>
            </a: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232815" y="1371524"/>
            <a:ext cx="8515648" cy="9168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lnSpc>
                <a:spcPct val="115000"/>
              </a:lnSpc>
              <a:buSzPct val="25000"/>
            </a:pP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Перелік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найменувань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нових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і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оновлених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предметів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за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якими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ведуться</a:t>
            </a:r>
            <a:r>
              <a:rPr lang="ru-RU" sz="24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заняття</a:t>
            </a:r>
            <a:endParaRPr lang="ru-RU" sz="24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3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/>
          <a:lstStyle/>
          <a:p>
            <a:r>
              <a:rPr lang="ru-RU" sz="2400" b="1" i="1" dirty="0" err="1">
                <a:solidFill>
                  <a:srgbClr val="FF0000"/>
                </a:solidFill>
              </a:rPr>
              <a:t>Інформація</a:t>
            </a:r>
            <a:r>
              <a:rPr lang="ru-RU" sz="2400" b="1" i="1" dirty="0">
                <a:solidFill>
                  <a:srgbClr val="FF0000"/>
                </a:solidFill>
              </a:rPr>
              <a:t> про </a:t>
            </a:r>
            <a:r>
              <a:rPr lang="ru-RU" sz="2400" b="1" i="1" dirty="0" err="1">
                <a:solidFill>
                  <a:srgbClr val="FF0000"/>
                </a:solidFill>
              </a:rPr>
              <a:t>впроваджених</a:t>
            </a:r>
            <a:r>
              <a:rPr lang="ru-RU" sz="2400" b="1" i="1" dirty="0">
                <a:solidFill>
                  <a:srgbClr val="FF0000"/>
                </a:solidFill>
              </a:rPr>
              <a:t> за проектом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оновлених</a:t>
            </a:r>
            <a:r>
              <a:rPr lang="ru-RU" sz="2400" b="1" i="1" dirty="0" smtClean="0">
                <a:solidFill>
                  <a:srgbClr val="FF0000"/>
                </a:solidFill>
              </a:rPr>
              <a:t>/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нових</a:t>
            </a:r>
            <a:r>
              <a:rPr lang="ru-RU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предметів</a:t>
            </a:r>
            <a:r>
              <a:rPr lang="ru-RU" sz="2400" b="1" i="1" dirty="0" smtClean="0">
                <a:solidFill>
                  <a:srgbClr val="FF0000"/>
                </a:solidFill>
              </a:rPr>
              <a:t>/</a:t>
            </a:r>
            <a:r>
              <a:rPr lang="ru-RU" sz="2400" b="1" i="1" dirty="0" err="1" smtClean="0">
                <a:solidFill>
                  <a:srgbClr val="FF0000"/>
                </a:solidFill>
              </a:rPr>
              <a:t>дисциплін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8064896" cy="4032448"/>
          </a:xfrm>
          <a:ln>
            <a:noFill/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000" b="1" dirty="0" err="1"/>
              <a:t>Дисципліни</a:t>
            </a:r>
            <a:r>
              <a:rPr lang="ru-RU" sz="2000" b="1" dirty="0"/>
              <a:t> «</a:t>
            </a:r>
            <a:r>
              <a:rPr lang="ru-RU" sz="2000" b="1" dirty="0" err="1"/>
              <a:t>Наукові</a:t>
            </a:r>
            <a:r>
              <a:rPr lang="ru-RU" sz="2000" b="1" dirty="0"/>
              <a:t>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за темою </a:t>
            </a:r>
            <a:r>
              <a:rPr lang="ru-RU" sz="2000" b="1" dirty="0" err="1"/>
              <a:t>магістерської</a:t>
            </a:r>
            <a:r>
              <a:rPr lang="ru-RU" sz="2000" b="1" dirty="0"/>
              <a:t> </a:t>
            </a:r>
            <a:r>
              <a:rPr lang="ru-RU" sz="2000" b="1" dirty="0" err="1"/>
              <a:t>дисертації</a:t>
            </a:r>
            <a:r>
              <a:rPr lang="ru-RU" sz="2000" b="1" dirty="0"/>
              <a:t>» і «</a:t>
            </a:r>
            <a:r>
              <a:rPr lang="ru-RU" sz="2000" b="1" dirty="0" err="1"/>
              <a:t>Основи</a:t>
            </a:r>
            <a:r>
              <a:rPr lang="ru-RU" sz="2000" b="1" dirty="0"/>
              <a:t> </a:t>
            </a:r>
            <a:r>
              <a:rPr lang="ru-RU" sz="2000" b="1" dirty="0" err="1"/>
              <a:t>навігації</a:t>
            </a:r>
            <a:r>
              <a:rPr lang="ru-RU" sz="2000" b="1" dirty="0"/>
              <a:t>» </a:t>
            </a:r>
            <a:r>
              <a:rPr lang="ru-RU" sz="2000" b="1" dirty="0" err="1"/>
              <a:t>є</a:t>
            </a:r>
            <a:r>
              <a:rPr lang="ru-RU" sz="2000" b="1" dirty="0"/>
              <a:t> </a:t>
            </a:r>
            <a:r>
              <a:rPr lang="ru-RU" sz="2000" b="1" dirty="0" err="1"/>
              <a:t>обов'язковими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r>
              <a:rPr lang="ru-RU" sz="2000" b="1" dirty="0" smtClean="0"/>
              <a:t>З </a:t>
            </a:r>
            <a:r>
              <a:rPr lang="ru-RU" sz="2000" b="1" dirty="0" err="1"/>
              <a:t>вересня</a:t>
            </a:r>
            <a:r>
              <a:rPr lang="ru-RU" sz="2000" b="1" dirty="0"/>
              <a:t> 2016 року для </a:t>
            </a:r>
            <a:r>
              <a:rPr lang="ru-RU" sz="2000" b="1" dirty="0" err="1"/>
              <a:t>докторантів</a:t>
            </a:r>
            <a:r>
              <a:rPr lang="ru-RU" sz="2000" b="1" dirty="0"/>
              <a:t> (</a:t>
            </a:r>
            <a:r>
              <a:rPr lang="ru-RU" sz="2000" b="1" dirty="0" err="1"/>
              <a:t>аспірантів</a:t>
            </a:r>
            <a:r>
              <a:rPr lang="ru-RU" sz="2000" b="1" dirty="0"/>
              <a:t>) </a:t>
            </a:r>
            <a:r>
              <a:rPr lang="ru-RU" sz="2000" b="1" dirty="0" err="1"/>
              <a:t>планується</a:t>
            </a:r>
            <a:r>
              <a:rPr lang="ru-RU" sz="2000" b="1" dirty="0"/>
              <a:t> </a:t>
            </a:r>
            <a:r>
              <a:rPr lang="ru-RU" sz="2000" b="1" dirty="0" err="1"/>
              <a:t>введення</a:t>
            </a:r>
            <a:r>
              <a:rPr lang="ru-RU" sz="2000" b="1" dirty="0"/>
              <a:t> </a:t>
            </a:r>
            <a:r>
              <a:rPr lang="ru-RU" sz="2000" b="1" dirty="0" err="1"/>
              <a:t>дисциплін</a:t>
            </a:r>
            <a:r>
              <a:rPr lang="ru-RU" sz="2000" b="1" dirty="0"/>
              <a:t>: «</a:t>
            </a:r>
            <a:r>
              <a:rPr lang="ru-RU" sz="2000" b="1" dirty="0" err="1"/>
              <a:t>Методологія</a:t>
            </a:r>
            <a:r>
              <a:rPr lang="ru-RU" sz="2000" b="1" dirty="0"/>
              <a:t> </a:t>
            </a:r>
            <a:r>
              <a:rPr lang="ru-RU" sz="2000" b="1" dirty="0" err="1"/>
              <a:t>наукових</a:t>
            </a:r>
            <a:r>
              <a:rPr lang="ru-RU" sz="2000" b="1" dirty="0"/>
              <a:t> </a:t>
            </a:r>
            <a:r>
              <a:rPr lang="ru-RU" sz="2000" b="1" dirty="0" err="1"/>
              <a:t>досліджень</a:t>
            </a:r>
            <a:r>
              <a:rPr lang="ru-RU" sz="2000" b="1" dirty="0"/>
              <a:t>», «</a:t>
            </a:r>
            <a:r>
              <a:rPr lang="ru-RU" sz="2000" b="1" dirty="0" err="1"/>
              <a:t>Навігаційні</a:t>
            </a:r>
            <a:r>
              <a:rPr lang="ru-RU" sz="2000" b="1" dirty="0"/>
              <a:t> та </a:t>
            </a:r>
            <a:r>
              <a:rPr lang="ru-RU" sz="2000" b="1" dirty="0" err="1"/>
              <a:t>роботизовані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 і </a:t>
            </a:r>
            <a:r>
              <a:rPr lang="ru-RU" sz="2000" b="1" dirty="0" err="1"/>
              <a:t>комплекси</a:t>
            </a:r>
            <a:r>
              <a:rPr lang="ru-RU" sz="2000" b="1" dirty="0" smtClean="0"/>
              <a:t>».</a:t>
            </a:r>
            <a:endParaRPr lang="en-US" sz="2000" b="1" dirty="0" smtClean="0"/>
          </a:p>
          <a:p>
            <a:r>
              <a:rPr lang="ru-RU" sz="2000" b="1" dirty="0" err="1" smtClean="0"/>
              <a:t>Програми</a:t>
            </a:r>
            <a:r>
              <a:rPr lang="ru-RU" sz="2000" b="1" dirty="0" smtClean="0"/>
              <a:t> </a:t>
            </a:r>
            <a:r>
              <a:rPr lang="ru-RU" sz="2000" b="1" dirty="0" err="1"/>
              <a:t>дисциплін</a:t>
            </a:r>
            <a:r>
              <a:rPr lang="ru-RU" sz="2000" b="1" dirty="0"/>
              <a:t> «</a:t>
            </a:r>
            <a:r>
              <a:rPr lang="ru-RU" sz="2000" b="1" dirty="0" err="1"/>
              <a:t>Наукові</a:t>
            </a:r>
            <a:r>
              <a:rPr lang="ru-RU" sz="2000" b="1" dirty="0"/>
              <a:t> </a:t>
            </a:r>
            <a:r>
              <a:rPr lang="ru-RU" sz="2000" b="1" dirty="0" err="1"/>
              <a:t>дослідження</a:t>
            </a:r>
            <a:r>
              <a:rPr lang="ru-RU" sz="2000" b="1" dirty="0"/>
              <a:t> за темою </a:t>
            </a:r>
            <a:r>
              <a:rPr lang="ru-RU" sz="2000" b="1" dirty="0" err="1"/>
              <a:t>магістерської</a:t>
            </a:r>
            <a:r>
              <a:rPr lang="ru-RU" sz="2000" b="1" dirty="0"/>
              <a:t> </a:t>
            </a:r>
            <a:r>
              <a:rPr lang="ru-RU" sz="2000" b="1" dirty="0" err="1"/>
              <a:t>дисертації</a:t>
            </a:r>
            <a:r>
              <a:rPr lang="ru-RU" sz="2000" b="1" dirty="0"/>
              <a:t>» і «</a:t>
            </a:r>
            <a:r>
              <a:rPr lang="ru-RU" sz="2000" b="1" dirty="0" err="1"/>
              <a:t>Основи</a:t>
            </a:r>
            <a:r>
              <a:rPr lang="ru-RU" sz="2000" b="1" dirty="0"/>
              <a:t> </a:t>
            </a:r>
            <a:r>
              <a:rPr lang="ru-RU" sz="2000" b="1" dirty="0" err="1"/>
              <a:t>навігації</a:t>
            </a:r>
            <a:r>
              <a:rPr lang="ru-RU" sz="2000" b="1" dirty="0"/>
              <a:t>» </a:t>
            </a:r>
            <a:r>
              <a:rPr lang="ru-RU" sz="2000" b="1" dirty="0" err="1"/>
              <a:t>затверджені</a:t>
            </a:r>
            <a:r>
              <a:rPr lang="ru-RU" sz="2000" b="1" dirty="0"/>
              <a:t> </a:t>
            </a:r>
            <a:r>
              <a:rPr lang="ru-RU" sz="2000" b="1" dirty="0" err="1"/>
              <a:t>відповідно</a:t>
            </a:r>
            <a:r>
              <a:rPr lang="ru-RU" sz="2000" b="1" dirty="0"/>
              <a:t> до </a:t>
            </a:r>
            <a:r>
              <a:rPr lang="ru-RU" sz="2000" b="1" dirty="0" err="1"/>
              <a:t>встановленого</a:t>
            </a:r>
            <a:r>
              <a:rPr lang="ru-RU" sz="2000" b="1" dirty="0"/>
              <a:t> в </a:t>
            </a:r>
            <a:r>
              <a:rPr lang="ru-RU" sz="2000" b="1" dirty="0" err="1"/>
              <a:t>університеті</a:t>
            </a:r>
            <a:r>
              <a:rPr lang="ru-RU" sz="2000" b="1" dirty="0"/>
              <a:t> порядком.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4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6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467543" y="1268759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Создание нового учебного класса по проекту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4464496" cy="4320480"/>
          </a:xfrm>
          <a:prstGeom prst="rect">
            <a:avLst/>
          </a:prstGeom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ru-RU" sz="2000" b="1" dirty="0" err="1"/>
              <a:t>Підготовлено</a:t>
            </a:r>
            <a:r>
              <a:rPr lang="ru-RU" sz="2000" b="1" dirty="0"/>
              <a:t> </a:t>
            </a:r>
            <a:r>
              <a:rPr lang="ru-RU" sz="2000" b="1" dirty="0" err="1"/>
              <a:t>комп'ютерний</a:t>
            </a:r>
            <a:r>
              <a:rPr lang="ru-RU" sz="2000" b="1" dirty="0"/>
              <a:t> </a:t>
            </a:r>
            <a:r>
              <a:rPr lang="ru-RU" sz="2000" b="1" dirty="0" err="1"/>
              <a:t>клас</a:t>
            </a:r>
            <a:r>
              <a:rPr lang="ru-RU" sz="2000" b="1" dirty="0"/>
              <a:t> № 301 </a:t>
            </a:r>
            <a:r>
              <a:rPr lang="ru-RU" sz="2000" b="1" dirty="0" err="1"/>
              <a:t>площею</a:t>
            </a:r>
            <a:r>
              <a:rPr lang="ru-RU" sz="2000" b="1" dirty="0"/>
              <a:t> 51 </a:t>
            </a:r>
            <a:r>
              <a:rPr lang="ru-RU" sz="2000" b="1" dirty="0" err="1"/>
              <a:t>кв.м</a:t>
            </a:r>
            <a:r>
              <a:rPr lang="ru-RU" sz="2000" b="1" dirty="0"/>
              <a:t>. в 28 </a:t>
            </a:r>
            <a:r>
              <a:rPr lang="ru-RU" sz="2000" b="1" dirty="0" err="1"/>
              <a:t>корпусі</a:t>
            </a:r>
            <a:r>
              <a:rPr lang="ru-RU" sz="2000" b="1" dirty="0"/>
              <a:t> (факультет </a:t>
            </a:r>
            <a:r>
              <a:rPr lang="ru-RU" sz="2000" b="1" dirty="0" err="1"/>
              <a:t>авіаційних</a:t>
            </a:r>
            <a:r>
              <a:rPr lang="ru-RU" sz="2000" b="1" dirty="0"/>
              <a:t> і </a:t>
            </a:r>
            <a:r>
              <a:rPr lang="ru-RU" sz="2000" b="1" dirty="0" err="1"/>
              <a:t>космічних</a:t>
            </a:r>
            <a:r>
              <a:rPr lang="ru-RU" sz="2000" b="1" dirty="0"/>
              <a:t> систем НТУУ «КПІ») для </a:t>
            </a:r>
            <a:r>
              <a:rPr lang="ru-RU" sz="2000" b="1" dirty="0" err="1"/>
              <a:t>розміщення</a:t>
            </a:r>
            <a:r>
              <a:rPr lang="ru-RU" sz="2000" b="1" dirty="0"/>
              <a:t> </a:t>
            </a:r>
            <a:r>
              <a:rPr lang="ru-RU" sz="2000" b="1" dirty="0" err="1"/>
              <a:t>обладнання</a:t>
            </a:r>
            <a:r>
              <a:rPr lang="ru-RU" sz="2000" b="1" dirty="0"/>
              <a:t>, яке </a:t>
            </a:r>
            <a:r>
              <a:rPr lang="ru-RU" sz="2000" b="1" dirty="0" err="1"/>
              <a:t>планується</a:t>
            </a:r>
            <a:r>
              <a:rPr lang="ru-RU" sz="2000" b="1" dirty="0"/>
              <a:t> </a:t>
            </a:r>
            <a:r>
              <a:rPr lang="ru-RU" sz="2000" b="1" dirty="0" err="1"/>
              <a:t>отримати</a:t>
            </a:r>
            <a:r>
              <a:rPr lang="ru-RU" sz="2000" b="1" dirty="0"/>
              <a:t> за проектом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lvl="0" indent="-342900">
              <a:spcBef>
                <a:spcPts val="0"/>
              </a:spcBef>
            </a:pPr>
            <a:endParaRPr lang="en-US" sz="2000" b="1" dirty="0"/>
          </a:p>
          <a:p>
            <a:pPr lvl="0" indent="-342900">
              <a:spcBef>
                <a:spcPts val="0"/>
              </a:spcBef>
            </a:pPr>
            <a:r>
              <a:rPr lang="ru-RU" sz="2000" b="1" dirty="0" smtClean="0"/>
              <a:t>Контракт </a:t>
            </a:r>
            <a:r>
              <a:rPr lang="ru-RU" sz="2000" b="1" dirty="0"/>
              <a:t>на поставку </a:t>
            </a:r>
            <a:r>
              <a:rPr lang="ru-RU" sz="2000" b="1" dirty="0" err="1"/>
              <a:t>узгоджений</a:t>
            </a:r>
            <a:r>
              <a:rPr lang="ru-RU" sz="2000" b="1" dirty="0"/>
              <a:t> НТУУ «КПІ» з </a:t>
            </a:r>
            <a:r>
              <a:rPr lang="ru-RU" sz="2000" b="1" dirty="0" err="1"/>
              <a:t>фірмою</a:t>
            </a:r>
            <a:r>
              <a:rPr lang="ru-RU" sz="2000" b="1" dirty="0"/>
              <a:t> «</a:t>
            </a:r>
            <a:r>
              <a:rPr lang="ru-RU" sz="2000" b="1" dirty="0" err="1"/>
              <a:t>Інтеграційні</a:t>
            </a:r>
            <a:r>
              <a:rPr lang="ru-RU" sz="2000" b="1" dirty="0"/>
              <a:t> </a:t>
            </a:r>
            <a:r>
              <a:rPr lang="ru-RU" sz="2000" b="1" dirty="0" err="1"/>
              <a:t>системи</a:t>
            </a:r>
            <a:r>
              <a:rPr lang="ru-RU" sz="2000" b="1" dirty="0"/>
              <a:t>» (</a:t>
            </a:r>
            <a:r>
              <a:rPr lang="ru-RU" sz="2000" b="1" dirty="0" err="1"/>
              <a:t>Київ</a:t>
            </a:r>
            <a:r>
              <a:rPr lang="ru-RU" sz="2000" b="1" dirty="0"/>
              <a:t>, </a:t>
            </a:r>
            <a:r>
              <a:rPr lang="ru-RU" sz="2000" b="1" dirty="0" err="1"/>
              <a:t>Україна</a:t>
            </a:r>
            <a:r>
              <a:rPr lang="ru-RU" sz="2000" b="1" dirty="0"/>
              <a:t>) і буде </a:t>
            </a:r>
            <a:r>
              <a:rPr lang="ru-RU" sz="2000" b="1" dirty="0" err="1"/>
              <a:t>підписаний</a:t>
            </a:r>
            <a:r>
              <a:rPr lang="ru-RU" sz="2000" b="1" dirty="0"/>
              <a:t> </a:t>
            </a:r>
            <a:r>
              <a:rPr lang="ru-RU" sz="2000" b="1" dirty="0" err="1"/>
              <a:t>після</a:t>
            </a:r>
            <a:r>
              <a:rPr lang="ru-RU" sz="2000" b="1" dirty="0"/>
              <a:t> </a:t>
            </a:r>
            <a:r>
              <a:rPr lang="ru-RU" sz="2000" b="1" dirty="0" err="1"/>
              <a:t>узгодження</a:t>
            </a:r>
            <a:r>
              <a:rPr lang="ru-RU" sz="2000" b="1" dirty="0"/>
              <a:t> і </a:t>
            </a:r>
            <a:r>
              <a:rPr lang="ru-RU" sz="2000" b="1" dirty="0" err="1"/>
              <a:t>підписання</a:t>
            </a:r>
            <a:r>
              <a:rPr lang="ru-RU" sz="2000" b="1" dirty="0"/>
              <a:t> з ТУ </a:t>
            </a:r>
            <a:r>
              <a:rPr lang="ru-RU" sz="2000" b="1" dirty="0" err="1"/>
              <a:t>Берліна</a:t>
            </a:r>
            <a:r>
              <a:rPr lang="ru-RU" sz="2000" b="1" dirty="0"/>
              <a:t>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016" y="1943456"/>
            <a:ext cx="2941671" cy="3922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24128" y="3880292"/>
            <a:ext cx="3240359" cy="2430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5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251519" y="1268759"/>
            <a:ext cx="8445623" cy="792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sz="2400" b="1" i="1" dirty="0" err="1">
                <a:solidFill>
                  <a:srgbClr val="FF0000"/>
                </a:solidFill>
              </a:rPr>
              <a:t>Проведення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майстер-класів</a:t>
            </a:r>
            <a:r>
              <a:rPr lang="ru-RU" sz="2400" b="1" i="1" dirty="0">
                <a:solidFill>
                  <a:srgbClr val="FF0000"/>
                </a:solidFill>
              </a:rPr>
              <a:t> та </a:t>
            </a:r>
            <a:r>
              <a:rPr lang="ru-RU" sz="2400" b="1" i="1" dirty="0" err="1">
                <a:solidFill>
                  <a:srgbClr val="FF0000"/>
                </a:solidFill>
              </a:rPr>
              <a:t>тренінгів</a:t>
            </a:r>
            <a:r>
              <a:rPr lang="ru-RU" sz="2400" b="1" i="1" dirty="0">
                <a:solidFill>
                  <a:srgbClr val="FF0000"/>
                </a:solidFill>
              </a:rPr>
              <a:t> в рамках проекту</a:t>
            </a:r>
            <a:endParaRPr lang="ru-RU" sz="24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2060848"/>
            <a:ext cx="4258816" cy="4065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 algn="just">
              <a:spcBef>
                <a:spcPts val="0"/>
              </a:spcBef>
            </a:pPr>
            <a:r>
              <a:rPr lang="ru-RU" sz="2000" b="1" dirty="0"/>
              <a:t>26.04.2016 р 18 </a:t>
            </a:r>
            <a:r>
              <a:rPr lang="ru-RU" sz="2000" b="1" dirty="0" err="1"/>
              <a:t>студентів</a:t>
            </a:r>
            <a:r>
              <a:rPr lang="ru-RU" sz="2000" b="1" dirty="0"/>
              <a:t> взяли участь у </a:t>
            </a:r>
            <a:r>
              <a:rPr lang="ru-RU" sz="2000" b="1" dirty="0" err="1"/>
              <a:t>майстер-класах</a:t>
            </a:r>
            <a:r>
              <a:rPr lang="ru-RU" sz="2000" b="1" dirty="0" smtClean="0"/>
              <a:t>:</a:t>
            </a:r>
            <a:endParaRPr lang="en-US" sz="2000" b="1" dirty="0" smtClean="0"/>
          </a:p>
          <a:p>
            <a:pPr lvl="0" indent="-342900" algn="just">
              <a:spcBef>
                <a:spcPts val="0"/>
              </a:spcBef>
            </a:pPr>
            <a:r>
              <a:rPr lang="ru-RU" sz="20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market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scheduling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estimation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,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Kinga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Korniejenko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Janusz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Mikuła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(CUT);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-“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Skills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Engineers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Elena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000" b="0" i="1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Eyngorn</a:t>
            </a:r>
            <a:r>
              <a:rPr lang="ru-RU" sz="20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(TUB).</a:t>
            </a:r>
          </a:p>
          <a:p>
            <a:pPr lvl="0" indent="-342900" algn="just">
              <a:spcBef>
                <a:spcPts val="400"/>
              </a:spcBef>
            </a:pPr>
            <a:r>
              <a:rPr lang="ru-RU" sz="2000" b="1" dirty="0"/>
              <a:t>Проведено 2 </a:t>
            </a:r>
            <a:r>
              <a:rPr lang="ru-RU" sz="2000" b="1" dirty="0" err="1"/>
              <a:t>тренінги</a:t>
            </a:r>
            <a:r>
              <a:rPr lang="ru-RU" sz="2000" b="1" dirty="0"/>
              <a:t> для </a:t>
            </a:r>
            <a:r>
              <a:rPr lang="ru-RU" sz="2000" b="1" dirty="0" err="1"/>
              <a:t>supervisors</a:t>
            </a:r>
            <a:r>
              <a:rPr lang="ru-RU" sz="2000" b="1" dirty="0"/>
              <a:t>: листопад 2015р., </a:t>
            </a:r>
            <a:r>
              <a:rPr lang="ru-RU" sz="2000" b="1" dirty="0" err="1"/>
              <a:t>Травень</a:t>
            </a:r>
            <a:r>
              <a:rPr lang="ru-RU" sz="2000" b="1" dirty="0"/>
              <a:t> 2016 </a:t>
            </a:r>
            <a:r>
              <a:rPr lang="ru-RU" sz="2000" b="1" dirty="0" smtClean="0"/>
              <a:t>р</a:t>
            </a:r>
            <a:r>
              <a:rPr lang="en-US" sz="2000" b="1" dirty="0"/>
              <a:t>.</a:t>
            </a:r>
            <a:endParaRPr lang="en-US" sz="2000" b="1" dirty="0" smtClean="0"/>
          </a:p>
          <a:p>
            <a:pPr lvl="0" indent="-342900" algn="just">
              <a:spcBef>
                <a:spcPts val="400"/>
              </a:spcBef>
            </a:pPr>
            <a:r>
              <a:rPr lang="ru-RU" sz="2000" b="1" dirty="0" smtClean="0"/>
              <a:t>11 </a:t>
            </a:r>
            <a:r>
              <a:rPr lang="ru-RU" sz="2000" b="1" dirty="0" err="1"/>
              <a:t>supervisors</a:t>
            </a:r>
            <a:r>
              <a:rPr lang="ru-RU" sz="2000" b="1" dirty="0"/>
              <a:t> </a:t>
            </a:r>
            <a:r>
              <a:rPr lang="ru-RU" sz="2000" b="1" dirty="0" err="1"/>
              <a:t>пройшли</a:t>
            </a:r>
            <a:r>
              <a:rPr lang="ru-RU" sz="2000" b="1" dirty="0"/>
              <a:t> </a:t>
            </a:r>
            <a:r>
              <a:rPr lang="ru-RU" sz="2000" b="1" dirty="0" err="1"/>
              <a:t>тренінги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39" y="1988840"/>
            <a:ext cx="3901440" cy="4246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6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11560" y="2348880"/>
            <a:ext cx="4032448" cy="34172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-342900">
              <a:spcBef>
                <a:spcPts val="0"/>
              </a:spcBef>
            </a:pP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навчального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посібника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видані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монографії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автоматичним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приземленням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безпілотного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літака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Coriolis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vibratory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gyroscope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Theory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n-US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spcBef>
                <a:spcPts val="0"/>
              </a:spcBef>
            </a:pPr>
            <a:endParaRPr lang="en-US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42900">
              <a:spcBef>
                <a:spcPts val="0"/>
              </a:spcBef>
            </a:pP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Підготовлено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електронний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макет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навчального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посібника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Системи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навігації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напрямки ».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67543" y="1268759"/>
            <a:ext cx="8229600" cy="5760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sz="2400" b="1" i="1" dirty="0" err="1">
                <a:solidFill>
                  <a:srgbClr val="FF0000"/>
                </a:solidFill>
              </a:rPr>
              <a:t>Навчальні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посібники</a:t>
            </a:r>
            <a:r>
              <a:rPr lang="ru-RU" sz="2400" b="1" i="1" dirty="0">
                <a:solidFill>
                  <a:srgbClr val="FF0000"/>
                </a:solidFill>
              </a:rPr>
              <a:t>, </a:t>
            </a:r>
            <a:r>
              <a:rPr lang="ru-RU" sz="2400" b="1" i="1" dirty="0" err="1">
                <a:solidFill>
                  <a:srgbClr val="FF0000"/>
                </a:solidFill>
              </a:rPr>
              <a:t>видані</a:t>
            </a:r>
            <a:r>
              <a:rPr lang="ru-RU" sz="2400" b="1" i="1" dirty="0">
                <a:solidFill>
                  <a:srgbClr val="FF0000"/>
                </a:solidFill>
              </a:rPr>
              <a:t> в рамках проекту</a:t>
            </a:r>
            <a:endParaRPr lang="ru-RU" sz="24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7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44824"/>
            <a:ext cx="3171962" cy="471286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07504" y="1124744"/>
            <a:ext cx="8784976" cy="12150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sz="2400" b="1" i="1" dirty="0" err="1">
                <a:solidFill>
                  <a:srgbClr val="FF0000"/>
                </a:solidFill>
              </a:rPr>
              <a:t>Кількість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засідань</a:t>
            </a:r>
            <a:r>
              <a:rPr lang="ru-RU" sz="2400" b="1" i="1" dirty="0">
                <a:solidFill>
                  <a:srgbClr val="FF0000"/>
                </a:solidFill>
              </a:rPr>
              <a:t> / </a:t>
            </a:r>
            <a:r>
              <a:rPr lang="ru-RU" sz="2400" b="1" i="1" dirty="0" err="1">
                <a:solidFill>
                  <a:srgbClr val="FF0000"/>
                </a:solidFill>
              </a:rPr>
              <a:t>нарад</a:t>
            </a:r>
            <a:r>
              <a:rPr lang="ru-RU" sz="2400" b="1" i="1" dirty="0">
                <a:solidFill>
                  <a:srgbClr val="FF0000"/>
                </a:solidFill>
              </a:rPr>
              <a:t> за </a:t>
            </a:r>
            <a:r>
              <a:rPr lang="ru-RU" sz="2400" b="1" i="1" dirty="0" err="1">
                <a:solidFill>
                  <a:srgbClr val="FF0000"/>
                </a:solidFill>
              </a:rPr>
              <a:t>участю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керівництва</a:t>
            </a:r>
            <a:r>
              <a:rPr lang="ru-RU" sz="2400" b="1" i="1" dirty="0">
                <a:solidFill>
                  <a:srgbClr val="FF0000"/>
                </a:solidFill>
              </a:rPr>
              <a:t> ВНЗ з </a:t>
            </a:r>
            <a:r>
              <a:rPr lang="ru-RU" sz="2400" b="1" i="1" dirty="0" err="1">
                <a:solidFill>
                  <a:srgbClr val="FF0000"/>
                </a:solidFill>
              </a:rPr>
              <a:t>питань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виконання</a:t>
            </a:r>
            <a:r>
              <a:rPr lang="ru-RU" sz="2400" b="1" i="1" dirty="0">
                <a:solidFill>
                  <a:srgbClr val="FF0000"/>
                </a:solidFill>
              </a:rPr>
              <a:t> плану проекту</a:t>
            </a:r>
            <a:endParaRPr lang="ru-RU" sz="24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2204864"/>
            <a:ext cx="8363272" cy="446449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 indent="-342900" algn="just">
              <a:spcBef>
                <a:spcPts val="0"/>
              </a:spcBef>
            </a:pPr>
            <a:r>
              <a:rPr lang="ru-RU" sz="2000" b="1" dirty="0" err="1"/>
              <a:t>Питання</a:t>
            </a:r>
            <a:r>
              <a:rPr lang="ru-RU" sz="2000" b="1" dirty="0"/>
              <a:t> </a:t>
            </a:r>
            <a:r>
              <a:rPr lang="ru-RU" sz="2000" b="1" dirty="0" err="1"/>
              <a:t>підготовки</a:t>
            </a:r>
            <a:r>
              <a:rPr lang="ru-RU" sz="2000" b="1" dirty="0"/>
              <a:t> </a:t>
            </a:r>
            <a:r>
              <a:rPr lang="ru-RU" sz="2000" b="1" dirty="0" err="1"/>
              <a:t>докторів</a:t>
            </a:r>
            <a:r>
              <a:rPr lang="ru-RU" sz="2000" b="1" dirty="0"/>
              <a:t> </a:t>
            </a:r>
            <a:r>
              <a:rPr lang="ru-RU" sz="2000" b="1" dirty="0" err="1"/>
              <a:t>філософії</a:t>
            </a:r>
            <a:r>
              <a:rPr lang="ru-RU" sz="2000" b="1" dirty="0"/>
              <a:t> </a:t>
            </a:r>
            <a:r>
              <a:rPr lang="ru-RU" sz="2000" b="1" dirty="0" err="1"/>
              <a:t>розглядалися</a:t>
            </a:r>
            <a:r>
              <a:rPr lang="ru-RU" sz="2000" b="1" dirty="0"/>
              <a:t> на 2 </a:t>
            </a:r>
            <a:r>
              <a:rPr lang="ru-RU" sz="2000" b="1" dirty="0" err="1"/>
              <a:t>методичних</a:t>
            </a:r>
            <a:r>
              <a:rPr lang="ru-RU" sz="2000" b="1" dirty="0"/>
              <a:t> радах НТУУ «КПІ</a:t>
            </a:r>
            <a:r>
              <a:rPr lang="ru-RU" sz="2000" b="1" dirty="0" smtClean="0"/>
              <a:t>».</a:t>
            </a:r>
            <a:endParaRPr lang="en-US" sz="2000" b="1" dirty="0" smtClean="0"/>
          </a:p>
          <a:p>
            <a:pPr lvl="0" indent="-342900" algn="just">
              <a:spcBef>
                <a:spcPts val="0"/>
              </a:spcBef>
            </a:pPr>
            <a:r>
              <a:rPr lang="ru-RU" sz="2000" b="1" dirty="0" smtClean="0"/>
              <a:t>26 </a:t>
            </a:r>
            <a:r>
              <a:rPr lang="ru-RU" sz="2000" b="1" dirty="0" err="1"/>
              <a:t>травня</a:t>
            </a:r>
            <a:r>
              <a:rPr lang="ru-RU" sz="2000" b="1" dirty="0"/>
              <a:t> 2016 р. </a:t>
            </a:r>
            <a:r>
              <a:rPr lang="ru-RU" sz="2000" b="1" dirty="0" err="1"/>
              <a:t>результати</a:t>
            </a:r>
            <a:r>
              <a:rPr lang="ru-RU" sz="2000" b="1" dirty="0"/>
              <a:t> </a:t>
            </a:r>
            <a:r>
              <a:rPr lang="ru-RU" sz="2000" b="1" dirty="0" err="1"/>
              <a:t>виконання</a:t>
            </a:r>
            <a:r>
              <a:rPr lang="ru-RU" sz="2000" b="1" dirty="0"/>
              <a:t> проекту </a:t>
            </a:r>
            <a:r>
              <a:rPr lang="ru-RU" sz="2000" b="1" dirty="0" err="1"/>
              <a:t>розглянуті</a:t>
            </a:r>
            <a:r>
              <a:rPr lang="ru-RU" sz="2000" b="1" dirty="0"/>
              <a:t> на </a:t>
            </a:r>
            <a:r>
              <a:rPr lang="ru-RU" sz="2000" b="1" dirty="0" err="1"/>
              <a:t>нараді</a:t>
            </a:r>
            <a:r>
              <a:rPr lang="ru-RU" sz="2000" b="1" dirty="0"/>
              <a:t> </a:t>
            </a:r>
            <a:r>
              <a:rPr lang="ru-RU" sz="2000" b="1" dirty="0" err="1"/>
              <a:t>заступників</a:t>
            </a:r>
            <a:r>
              <a:rPr lang="ru-RU" sz="2000" b="1" dirty="0"/>
              <a:t> </a:t>
            </a:r>
            <a:r>
              <a:rPr lang="ru-RU" sz="2000" b="1" dirty="0" err="1"/>
              <a:t>деканів</a:t>
            </a:r>
            <a:r>
              <a:rPr lang="ru-RU" sz="2000" b="1" dirty="0"/>
              <a:t> та </a:t>
            </a:r>
            <a:r>
              <a:rPr lang="ru-RU" sz="2000" b="1" dirty="0" err="1"/>
              <a:t>відповідальних</a:t>
            </a:r>
            <a:r>
              <a:rPr lang="ru-RU" sz="2000" b="1" dirty="0"/>
              <a:t> за </a:t>
            </a:r>
            <a:r>
              <a:rPr lang="ru-RU" sz="2000" b="1" dirty="0" err="1"/>
              <a:t>міжнародну</a:t>
            </a:r>
            <a:r>
              <a:rPr lang="ru-RU" sz="2000" b="1" dirty="0"/>
              <a:t> </a:t>
            </a:r>
            <a:r>
              <a:rPr lang="ru-RU" sz="2000" b="1" dirty="0" err="1"/>
              <a:t>діяльність</a:t>
            </a:r>
            <a:r>
              <a:rPr lang="ru-RU" sz="2000" b="1" dirty="0"/>
              <a:t> НТУУ «КПІ». </a:t>
            </a:r>
            <a:r>
              <a:rPr lang="ru-RU" sz="2000" b="1" dirty="0" err="1"/>
              <a:t>Кількість</a:t>
            </a:r>
            <a:r>
              <a:rPr lang="ru-RU" sz="2000" b="1" dirty="0"/>
              <a:t> </a:t>
            </a:r>
            <a:r>
              <a:rPr lang="ru-RU" sz="2000" b="1" dirty="0" err="1"/>
              <a:t>присутніх</a:t>
            </a:r>
            <a:r>
              <a:rPr lang="ru-RU" sz="2000" b="1" dirty="0"/>
              <a:t>: 40 </a:t>
            </a:r>
            <a:r>
              <a:rPr lang="ru-RU" sz="2000" b="1" dirty="0" err="1"/>
              <a:t>осіб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lvl="0" indent="-342900" algn="just">
              <a:spcBef>
                <a:spcPts val="0"/>
              </a:spcBef>
            </a:pPr>
            <a:r>
              <a:rPr lang="ru-RU" sz="2000" b="1" dirty="0" err="1" smtClean="0"/>
              <a:t>Виконання</a:t>
            </a:r>
            <a:r>
              <a:rPr lang="ru-RU" sz="2000" b="1" dirty="0" smtClean="0"/>
              <a:t> </a:t>
            </a:r>
            <a:r>
              <a:rPr lang="ru-RU" sz="2000" b="1" dirty="0"/>
              <a:t>проекту </a:t>
            </a:r>
            <a:r>
              <a:rPr lang="ru-RU" sz="2000" b="1" dirty="0" err="1"/>
              <a:t>розглядалося</a:t>
            </a:r>
            <a:r>
              <a:rPr lang="ru-RU" sz="2000" b="1" dirty="0"/>
              <a:t> на 2 </a:t>
            </a:r>
            <a:r>
              <a:rPr lang="ru-RU" sz="2000" b="1" dirty="0" err="1"/>
              <a:t>Вчених</a:t>
            </a:r>
            <a:r>
              <a:rPr lang="ru-RU" sz="2000" b="1" dirty="0"/>
              <a:t> радах факультету </a:t>
            </a:r>
            <a:r>
              <a:rPr lang="ru-RU" sz="2000" b="1" dirty="0" err="1"/>
              <a:t>авіаційних</a:t>
            </a:r>
            <a:r>
              <a:rPr lang="ru-RU" sz="2000" b="1" dirty="0"/>
              <a:t> і </a:t>
            </a:r>
            <a:r>
              <a:rPr lang="ru-RU" sz="2000" b="1" dirty="0" err="1"/>
              <a:t>космічних</a:t>
            </a:r>
            <a:r>
              <a:rPr lang="ru-RU" sz="2000" b="1" dirty="0"/>
              <a:t> систем НТУУ «КПІ»: </a:t>
            </a:r>
            <a:r>
              <a:rPr lang="ru-RU" sz="2000" b="1" dirty="0" err="1"/>
              <a:t>кількість</a:t>
            </a:r>
            <a:r>
              <a:rPr lang="ru-RU" sz="2000" b="1" dirty="0"/>
              <a:t> </a:t>
            </a:r>
            <a:r>
              <a:rPr lang="ru-RU" sz="2000" b="1" dirty="0" err="1"/>
              <a:t>присутніх</a:t>
            </a:r>
            <a:r>
              <a:rPr lang="ru-RU" sz="2000" b="1" dirty="0"/>
              <a:t>: 18-20 </a:t>
            </a:r>
            <a:r>
              <a:rPr lang="ru-RU" sz="2000" b="1" dirty="0" err="1"/>
              <a:t>чоловік</a:t>
            </a:r>
            <a:r>
              <a:rPr lang="ru-RU" sz="2000" b="1" dirty="0" smtClean="0"/>
              <a:t>.</a:t>
            </a:r>
            <a:endParaRPr lang="en-US" sz="2000" b="1" dirty="0"/>
          </a:p>
          <a:p>
            <a:pPr lvl="0" indent="-342900" algn="just">
              <a:spcBef>
                <a:spcPts val="0"/>
              </a:spcBef>
            </a:pPr>
            <a:r>
              <a:rPr lang="ru-RU" sz="2000" b="1" dirty="0" smtClean="0"/>
              <a:t>У </a:t>
            </a:r>
            <a:r>
              <a:rPr lang="ru-RU" sz="2000" b="1" dirty="0" err="1"/>
              <a:t>період</a:t>
            </a:r>
            <a:r>
              <a:rPr lang="ru-RU" sz="2000" b="1" dirty="0"/>
              <a:t> з 02.12.2015г. по 18.12.2015 р проведено 5 </a:t>
            </a:r>
            <a:r>
              <a:rPr lang="ru-RU" sz="2000" b="1" dirty="0" err="1"/>
              <a:t>нарад</a:t>
            </a:r>
            <a:r>
              <a:rPr lang="ru-RU" sz="2000" b="1" dirty="0"/>
              <a:t> з начальником </a:t>
            </a:r>
            <a:r>
              <a:rPr lang="ru-RU" sz="2000" b="1" dirty="0" err="1"/>
              <a:t>відділу</a:t>
            </a:r>
            <a:r>
              <a:rPr lang="ru-RU" sz="2000" b="1" dirty="0"/>
              <a:t> </a:t>
            </a:r>
            <a:r>
              <a:rPr lang="ru-RU" sz="2000" b="1" dirty="0" err="1"/>
              <a:t>експортно-імпортних</a:t>
            </a:r>
            <a:r>
              <a:rPr lang="ru-RU" sz="2000" b="1" dirty="0"/>
              <a:t> </a:t>
            </a:r>
            <a:r>
              <a:rPr lang="ru-RU" sz="2000" b="1" dirty="0" err="1"/>
              <a:t>операцій</a:t>
            </a:r>
            <a:r>
              <a:rPr lang="ru-RU" sz="2000" b="1" dirty="0"/>
              <a:t> та </a:t>
            </a:r>
            <a:r>
              <a:rPr lang="ru-RU" sz="2000" b="1" dirty="0" err="1"/>
              <a:t>митного</a:t>
            </a:r>
            <a:r>
              <a:rPr lang="ru-RU" sz="2000" b="1" dirty="0"/>
              <a:t> </a:t>
            </a:r>
            <a:r>
              <a:rPr lang="ru-RU" sz="2000" b="1" dirty="0" err="1"/>
              <a:t>супроводу</a:t>
            </a:r>
            <a:r>
              <a:rPr lang="ru-RU" sz="2000" b="1" dirty="0"/>
              <a:t> НТУУ "КПІ" з </a:t>
            </a:r>
            <a:r>
              <a:rPr lang="ru-RU" sz="2000" b="1" dirty="0" err="1"/>
              <a:t>питань</a:t>
            </a:r>
            <a:r>
              <a:rPr lang="ru-RU" sz="2000" b="1" dirty="0"/>
              <a:t> </a:t>
            </a:r>
            <a:r>
              <a:rPr lang="ru-RU" sz="2000" b="1" dirty="0" err="1"/>
              <a:t>постачання</a:t>
            </a:r>
            <a:r>
              <a:rPr lang="ru-RU" sz="2000" b="1" dirty="0"/>
              <a:t> </a:t>
            </a:r>
            <a:r>
              <a:rPr lang="ru-RU" sz="2000" b="1" dirty="0" err="1"/>
              <a:t>обладнання</a:t>
            </a:r>
            <a:r>
              <a:rPr lang="ru-RU" sz="2000" b="1" dirty="0"/>
              <a:t> в рамках проекту і </a:t>
            </a:r>
            <a:r>
              <a:rPr lang="ru-RU" sz="2000" b="1" dirty="0" err="1"/>
              <a:t>підготовки</a:t>
            </a:r>
            <a:r>
              <a:rPr lang="ru-RU" sz="2000" b="1" dirty="0"/>
              <a:t> контракту на поставку.</a:t>
            </a:r>
            <a:endParaRPr lang="ru-RU" sz="20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8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67543" y="1268759"/>
            <a:ext cx="8229600" cy="8640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SzPct val="25000"/>
            </a:pPr>
            <a:r>
              <a:rPr lang="ru-RU" sz="2400" b="1" i="1" dirty="0" err="1">
                <a:solidFill>
                  <a:srgbClr val="FF0000"/>
                </a:solidFill>
              </a:rPr>
              <a:t>Кількість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виконаних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заходів</a:t>
            </a:r>
            <a:r>
              <a:rPr lang="ru-RU" sz="2400" b="1" i="1" dirty="0">
                <a:solidFill>
                  <a:srgbClr val="FF0000"/>
                </a:solidFill>
              </a:rPr>
              <a:t> з </a:t>
            </a:r>
            <a:r>
              <a:rPr lang="ru-RU" sz="2400" b="1" i="1" dirty="0" err="1">
                <a:solidFill>
                  <a:srgbClr val="FF0000"/>
                </a:solidFill>
              </a:rPr>
              <a:t>розповсюдження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err="1">
                <a:solidFill>
                  <a:srgbClr val="FF0000"/>
                </a:solidFill>
              </a:rPr>
              <a:t>інформації</a:t>
            </a:r>
            <a:r>
              <a:rPr lang="ru-RU" sz="2400" b="1" i="1" dirty="0">
                <a:solidFill>
                  <a:srgbClr val="FF0000"/>
                </a:solidFill>
              </a:rPr>
              <a:t> про проект</a:t>
            </a:r>
            <a:endParaRPr lang="ru-RU" sz="2400" b="1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2132856"/>
            <a:ext cx="8229600" cy="432048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5" tIns="45700" rIns="91425" bIns="45700" anchor="t" anchorCtr="0">
            <a:noAutofit/>
          </a:bodyPr>
          <a:lstStyle/>
          <a:p>
            <a:pPr lvl="0" indent="-342900" algn="just">
              <a:spcBef>
                <a:spcPts val="0"/>
              </a:spcBef>
            </a:pPr>
            <a:r>
              <a:rPr lang="ru-RU" sz="2000" b="1" dirty="0" err="1"/>
              <a:t>Зроблені</a:t>
            </a:r>
            <a:r>
              <a:rPr lang="ru-RU" sz="2000" b="1" dirty="0"/>
              <a:t> 2 </a:t>
            </a:r>
            <a:r>
              <a:rPr lang="ru-RU" sz="2000" b="1" dirty="0" err="1"/>
              <a:t>доповіді</a:t>
            </a:r>
            <a:r>
              <a:rPr lang="ru-RU" sz="2000" b="1" dirty="0"/>
              <a:t> на </a:t>
            </a:r>
            <a:r>
              <a:rPr lang="ru-RU" sz="2000" b="1" dirty="0" err="1"/>
              <a:t>Вчених</a:t>
            </a:r>
            <a:r>
              <a:rPr lang="ru-RU" sz="2000" b="1" dirty="0"/>
              <a:t> радах факультету </a:t>
            </a:r>
            <a:r>
              <a:rPr lang="ru-RU" sz="2000" b="1" dirty="0" err="1"/>
              <a:t>авіаційних</a:t>
            </a:r>
            <a:r>
              <a:rPr lang="ru-RU" sz="2000" b="1" dirty="0"/>
              <a:t> і </a:t>
            </a:r>
            <a:r>
              <a:rPr lang="ru-RU" sz="2000" b="1" dirty="0" err="1"/>
              <a:t>космічних</a:t>
            </a:r>
            <a:r>
              <a:rPr lang="ru-RU" sz="2000" b="1" dirty="0"/>
              <a:t> систем НТУУ «КПІ», в </a:t>
            </a:r>
            <a:r>
              <a:rPr lang="ru-RU" sz="2000" b="1" dirty="0" err="1"/>
              <a:t>яких</a:t>
            </a:r>
            <a:r>
              <a:rPr lang="ru-RU" sz="2000" b="1" dirty="0"/>
              <a:t> </a:t>
            </a:r>
            <a:r>
              <a:rPr lang="ru-RU" sz="2000" b="1" dirty="0" err="1"/>
              <a:t>висвітлювалися</a:t>
            </a:r>
            <a:r>
              <a:rPr lang="ru-RU" sz="2000" b="1" dirty="0"/>
              <a:t> </a:t>
            </a:r>
            <a:r>
              <a:rPr lang="ru-RU" sz="2000" b="1" dirty="0" err="1"/>
              <a:t>питання</a:t>
            </a:r>
            <a:r>
              <a:rPr lang="ru-RU" sz="2000" b="1" dirty="0"/>
              <a:t> </a:t>
            </a:r>
            <a:r>
              <a:rPr lang="ru-RU" sz="2000" b="1" dirty="0" err="1"/>
              <a:t>підготовки</a:t>
            </a:r>
            <a:r>
              <a:rPr lang="ru-RU" sz="2000" b="1" dirty="0"/>
              <a:t> методичного </a:t>
            </a:r>
            <a:r>
              <a:rPr lang="ru-RU" sz="2000" b="1" dirty="0" err="1"/>
              <a:t>забезпечення</a:t>
            </a:r>
            <a:r>
              <a:rPr lang="ru-RU" sz="2000" b="1" dirty="0"/>
              <a:t> в рамках проекту: 26.10.2015г. «Про </a:t>
            </a:r>
            <a:r>
              <a:rPr lang="ru-RU" sz="2000" b="1" dirty="0" err="1"/>
              <a:t>організацію</a:t>
            </a:r>
            <a:r>
              <a:rPr lang="ru-RU" sz="2000" b="1" dirty="0"/>
              <a:t> методичного </a:t>
            </a:r>
            <a:r>
              <a:rPr lang="ru-RU" sz="2000" b="1" dirty="0" err="1"/>
              <a:t>забезпечення</a:t>
            </a:r>
            <a:r>
              <a:rPr lang="ru-RU" sz="2000" b="1" dirty="0"/>
              <a:t> </a:t>
            </a:r>
            <a:r>
              <a:rPr lang="ru-RU" sz="2000" b="1" dirty="0" err="1"/>
              <a:t>навчального</a:t>
            </a:r>
            <a:r>
              <a:rPr lang="ru-RU" sz="2000" b="1" dirty="0"/>
              <a:t> </a:t>
            </a:r>
            <a:r>
              <a:rPr lang="ru-RU" sz="2000" b="1" dirty="0" err="1"/>
              <a:t>процесу</a:t>
            </a:r>
            <a:r>
              <a:rPr lang="ru-RU" sz="2000" b="1" dirty="0"/>
              <a:t>», 28.03.2016г. «Про </a:t>
            </a:r>
            <a:r>
              <a:rPr lang="ru-RU" sz="2000" b="1" dirty="0" err="1"/>
              <a:t>підготовку</a:t>
            </a:r>
            <a:r>
              <a:rPr lang="ru-RU" sz="2000" b="1" dirty="0"/>
              <a:t> </a:t>
            </a:r>
            <a:r>
              <a:rPr lang="ru-RU" sz="2000" b="1" dirty="0" err="1"/>
              <a:t>навчальної</a:t>
            </a:r>
            <a:r>
              <a:rPr lang="ru-RU" sz="2000" b="1" dirty="0"/>
              <a:t> </a:t>
            </a:r>
            <a:r>
              <a:rPr lang="ru-RU" sz="2000" b="1" dirty="0" err="1"/>
              <a:t>документації</a:t>
            </a:r>
            <a:r>
              <a:rPr lang="ru-RU" sz="2000" b="1" dirty="0"/>
              <a:t> до нового </a:t>
            </a:r>
            <a:r>
              <a:rPr lang="ru-RU" sz="2000" b="1" dirty="0" err="1"/>
              <a:t>навчального</a:t>
            </a:r>
            <a:r>
              <a:rPr lang="ru-RU" sz="2000" b="1" dirty="0"/>
              <a:t> року». </a:t>
            </a:r>
            <a:r>
              <a:rPr lang="ru-RU" sz="2000" b="1" dirty="0" err="1"/>
              <a:t>Кількість</a:t>
            </a:r>
            <a:r>
              <a:rPr lang="ru-RU" sz="2000" b="1" dirty="0"/>
              <a:t> </a:t>
            </a:r>
            <a:r>
              <a:rPr lang="ru-RU" sz="2000" b="1" dirty="0" err="1"/>
              <a:t>членів</a:t>
            </a:r>
            <a:r>
              <a:rPr lang="ru-RU" sz="2000" b="1" dirty="0"/>
              <a:t> </a:t>
            </a:r>
            <a:r>
              <a:rPr lang="ru-RU" sz="2000" b="1" dirty="0" err="1"/>
              <a:t>вченої</a:t>
            </a:r>
            <a:r>
              <a:rPr lang="ru-RU" sz="2000" b="1" dirty="0"/>
              <a:t> ради і </a:t>
            </a:r>
            <a:r>
              <a:rPr lang="ru-RU" sz="2000" b="1" dirty="0" err="1"/>
              <a:t>запрошених</a:t>
            </a:r>
            <a:r>
              <a:rPr lang="ru-RU" sz="2000" b="1" dirty="0"/>
              <a:t>: 18-20 </a:t>
            </a:r>
            <a:r>
              <a:rPr lang="ru-RU" sz="2000" b="1" dirty="0" err="1"/>
              <a:t>чоловік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pPr lvl="0" indent="-342900" algn="just">
              <a:spcBef>
                <a:spcPts val="0"/>
              </a:spcBef>
            </a:pPr>
            <a:endParaRPr lang="en-US" sz="2000" b="1" dirty="0"/>
          </a:p>
          <a:p>
            <a:pPr lvl="0" indent="-342900" algn="just">
              <a:spcBef>
                <a:spcPts val="0"/>
              </a:spcBef>
            </a:pPr>
            <a:r>
              <a:rPr lang="ru-RU" sz="2000" b="1" dirty="0" smtClean="0"/>
              <a:t>З </a:t>
            </a:r>
            <a:r>
              <a:rPr lang="ru-RU" sz="2000" b="1" dirty="0"/>
              <a:t>23.10.2015 по 18.11.2015г. на </a:t>
            </a:r>
            <a:r>
              <a:rPr lang="ru-RU" sz="2000" b="1" dirty="0" err="1"/>
              <a:t>семінарах</a:t>
            </a:r>
            <a:r>
              <a:rPr lang="ru-RU" sz="2000" b="1" dirty="0"/>
              <a:t> кафедр факультету </a:t>
            </a:r>
            <a:r>
              <a:rPr lang="ru-RU" sz="2000" b="1" dirty="0" err="1"/>
              <a:t>авіаційних</a:t>
            </a:r>
            <a:r>
              <a:rPr lang="ru-RU" sz="2000" b="1" dirty="0"/>
              <a:t> і </a:t>
            </a:r>
            <a:r>
              <a:rPr lang="ru-RU" sz="2000" b="1" dirty="0" err="1"/>
              <a:t>космічних</a:t>
            </a:r>
            <a:r>
              <a:rPr lang="ru-RU" sz="2000" b="1" dirty="0"/>
              <a:t> систем НТУУ «КПІ» проведено 5 </a:t>
            </a:r>
            <a:r>
              <a:rPr lang="ru-RU" sz="2000" b="1" dirty="0" err="1"/>
              <a:t>презентацій</a:t>
            </a:r>
            <a:r>
              <a:rPr lang="ru-RU" sz="2000" b="1" dirty="0"/>
              <a:t> проекту NETCENG і </a:t>
            </a:r>
            <a:r>
              <a:rPr lang="ru-RU" sz="2000" b="1" dirty="0" err="1"/>
              <a:t>результатів</a:t>
            </a:r>
            <a:r>
              <a:rPr lang="ru-RU" sz="2000" b="1" dirty="0"/>
              <a:t> </a:t>
            </a:r>
            <a:r>
              <a:rPr lang="ru-RU" sz="2000" b="1" dirty="0" err="1"/>
              <a:t>літніх</a:t>
            </a:r>
            <a:r>
              <a:rPr lang="ru-RU" sz="2000" b="1" dirty="0"/>
              <a:t> </a:t>
            </a:r>
            <a:r>
              <a:rPr lang="ru-RU" sz="2000" b="1" dirty="0" err="1"/>
              <a:t>шкіл</a:t>
            </a:r>
            <a:r>
              <a:rPr lang="ru-RU" sz="2000" b="1" dirty="0"/>
              <a:t> в </a:t>
            </a:r>
            <a:r>
              <a:rPr lang="ru-RU" sz="2000" b="1" dirty="0" err="1"/>
              <a:t>університетах</a:t>
            </a:r>
            <a:r>
              <a:rPr lang="ru-RU" sz="2000" b="1" dirty="0"/>
              <a:t> в </a:t>
            </a:r>
            <a:r>
              <a:rPr lang="ru-RU" sz="2000" b="1" dirty="0" err="1"/>
              <a:t>Вільнюсі</a:t>
            </a:r>
            <a:r>
              <a:rPr lang="ru-RU" sz="2000" b="1" dirty="0"/>
              <a:t>, </a:t>
            </a:r>
            <a:r>
              <a:rPr lang="ru-RU" sz="2000" b="1" dirty="0" err="1"/>
              <a:t>Лондоні</a:t>
            </a:r>
            <a:r>
              <a:rPr lang="ru-RU" sz="2000" b="1" dirty="0"/>
              <a:t>, </a:t>
            </a:r>
            <a:r>
              <a:rPr lang="ru-RU" sz="2000" b="1" dirty="0" err="1"/>
              <a:t>Берліні</a:t>
            </a:r>
            <a:r>
              <a:rPr lang="ru-RU" sz="2000" b="1" dirty="0"/>
              <a:t>.</a:t>
            </a:r>
            <a:endParaRPr sz="2000" b="1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9</a:t>
            </a:fld>
            <a:endParaRPr lang="ru-RU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1277</Words>
  <Application>Microsoft Macintosh PowerPoint</Application>
  <PresentationFormat>Экран (4:3)</PresentationFormat>
  <Paragraphs>126</Paragraphs>
  <Slides>18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Calibri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Інформація про впроваджених за проектом оновлених/нових предметів/дисциплін</vt:lpstr>
      <vt:lpstr>Создание нового учебного класса по проекту</vt:lpstr>
      <vt:lpstr>Проведення майстер-класів та тренінгів в рамках проекту</vt:lpstr>
      <vt:lpstr>Навчальні посібники, видані в рамках проекту</vt:lpstr>
      <vt:lpstr>Кількість засідань / нарад за участю керівництва ВНЗ з питань виконання плану проекту</vt:lpstr>
      <vt:lpstr>Кількість виконаних заходів з розповсюдження інформації про проект</vt:lpstr>
      <vt:lpstr>Кількість публікацій та інформація про проект в інтернеті</vt:lpstr>
      <vt:lpstr>Кількість статей підготовлених докторантами, які навчаються за новою моделлю</vt:lpstr>
      <vt:lpstr>Активності DLM OFFICE</vt:lpstr>
      <vt:lpstr>Активності DLM OFFICE</vt:lpstr>
      <vt:lpstr>Активності DLM OFFICE</vt:lpstr>
      <vt:lpstr>Презентация PowerPoint</vt:lpstr>
      <vt:lpstr>Презентация PowerPoint</vt:lpstr>
      <vt:lpstr>Презентация PowerPoint</vt:lpstr>
      <vt:lpstr>Виконання проекту в університеті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vlady.lesh@gmail.com</cp:lastModifiedBy>
  <cp:revision>30</cp:revision>
  <dcterms:modified xsi:type="dcterms:W3CDTF">2016-10-25T16:30:13Z</dcterms:modified>
</cp:coreProperties>
</file>