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4" r:id="rId3"/>
    <p:sldId id="266" r:id="rId4"/>
    <p:sldId id="267" r:id="rId5"/>
    <p:sldId id="325" r:id="rId6"/>
    <p:sldId id="323" r:id="rId7"/>
    <p:sldId id="324" r:id="rId8"/>
    <p:sldId id="309" r:id="rId9"/>
    <p:sldId id="310" r:id="rId10"/>
    <p:sldId id="311" r:id="rId11"/>
    <p:sldId id="312" r:id="rId12"/>
    <p:sldId id="313" r:id="rId13"/>
    <p:sldId id="314" r:id="rId14"/>
    <p:sldId id="315" r:id="rId15"/>
    <p:sldId id="316" r:id="rId16"/>
    <p:sldId id="317" r:id="rId17"/>
    <p:sldId id="318" r:id="rId18"/>
    <p:sldId id="319" r:id="rId19"/>
    <p:sldId id="322" r:id="rId20"/>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494" autoAdjust="0"/>
  </p:normalViewPr>
  <p:slideViewPr>
    <p:cSldViewPr>
      <p:cViewPr>
        <p:scale>
          <a:sx n="70" d="100"/>
          <a:sy n="70" d="100"/>
        </p:scale>
        <p:origin x="-1248" y="-180"/>
      </p:cViewPr>
      <p:guideLst>
        <p:guide orient="horz" pos="2160"/>
        <p:guide pos="2880"/>
      </p:guideLst>
    </p:cSldViewPr>
  </p:slideViewPr>
  <p:outlineViewPr>
    <p:cViewPr>
      <p:scale>
        <a:sx n="33" d="100"/>
        <a:sy n="33" d="100"/>
      </p:scale>
      <p:origin x="240" y="529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9" d="100"/>
          <a:sy n="49" d="100"/>
        </p:scale>
        <p:origin x="-14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C6288D9-D612-44B1-B89F-2C936E438170}" type="datetimeFigureOut">
              <a:rPr lang="ru-RU"/>
              <a:pPr>
                <a:defRPr/>
              </a:pPr>
              <a:t>17.02.2016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2ACEC1C-E58B-45C3-B3DE-397EAF2DDD41}" type="slidenum">
              <a:rPr lang="ru-RU"/>
              <a:pPr>
                <a:defRPr/>
              </a:pPr>
              <a:t>‹#›</a:t>
            </a:fld>
            <a:endParaRPr lang="ru-RU"/>
          </a:p>
        </p:txBody>
      </p:sp>
    </p:spTree>
    <p:extLst>
      <p:ext uri="{BB962C8B-B14F-4D97-AF65-F5344CB8AC3E}">
        <p14:creationId xmlns:p14="http://schemas.microsoft.com/office/powerpoint/2010/main" val="679710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7019DFC-6924-49D6-B1C4-9CB28E150759}" type="datetimeFigureOut">
              <a:rPr lang="ru-RU"/>
              <a:pPr>
                <a:defRPr/>
              </a:pPr>
              <a:t>17.02.2016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A216981-E9D1-4219-B3BC-4AE2E17725C1}" type="slidenum">
              <a:rPr lang="ru-RU"/>
              <a:pPr>
                <a:defRPr/>
              </a:pPr>
              <a:t>‹#›</a:t>
            </a:fld>
            <a:endParaRPr lang="ru-RU"/>
          </a:p>
        </p:txBody>
      </p:sp>
    </p:spTree>
    <p:extLst>
      <p:ext uri="{BB962C8B-B14F-4D97-AF65-F5344CB8AC3E}">
        <p14:creationId xmlns:p14="http://schemas.microsoft.com/office/powerpoint/2010/main" val="4015998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3F0986-D6E2-4739-AFD4-F8BCB79A9A9E}" type="slidenum">
              <a:rPr lang="ru-RU" altLang="ru-RU" smtClean="0"/>
              <a:pPr eaLnBrk="1" hangingPunct="1">
                <a:spcBef>
                  <a:spcPct val="0"/>
                </a:spcBef>
              </a:pPr>
              <a:t>3</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226ACB4A-ED87-4E82-A16B-4FEB2E019F66}" type="datetimeFigureOut">
              <a:rPr lang="uk-UA"/>
              <a:pPr>
                <a:defRPr/>
              </a:pPr>
              <a:t>17.02.2016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D5EAB22F-4530-4E5C-9D46-8CF4E48F7207}" type="slidenum">
              <a:rPr lang="uk-UA"/>
              <a:pPr>
                <a:defRPr/>
              </a:pPr>
              <a:t>‹#›</a:t>
            </a:fld>
            <a:endParaRPr lang="uk-UA"/>
          </a:p>
        </p:txBody>
      </p:sp>
    </p:spTree>
    <p:extLst>
      <p:ext uri="{BB962C8B-B14F-4D97-AF65-F5344CB8AC3E}">
        <p14:creationId xmlns:p14="http://schemas.microsoft.com/office/powerpoint/2010/main" val="326582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CF55A4F6-F40A-4E0B-8AEB-EF6B1C7A4E9F}" type="datetimeFigureOut">
              <a:rPr lang="uk-UA"/>
              <a:pPr>
                <a:defRPr/>
              </a:pPr>
              <a:t>17.02.2016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34C523AB-A89D-4818-91C8-967D931C52B6}" type="slidenum">
              <a:rPr lang="uk-UA"/>
              <a:pPr>
                <a:defRPr/>
              </a:pPr>
              <a:t>‹#›</a:t>
            </a:fld>
            <a:endParaRPr lang="uk-UA"/>
          </a:p>
        </p:txBody>
      </p:sp>
    </p:spTree>
    <p:extLst>
      <p:ext uri="{BB962C8B-B14F-4D97-AF65-F5344CB8AC3E}">
        <p14:creationId xmlns:p14="http://schemas.microsoft.com/office/powerpoint/2010/main" val="29869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261A3534-B780-4C19-BF44-E59D6CA22719}" type="datetimeFigureOut">
              <a:rPr lang="uk-UA"/>
              <a:pPr>
                <a:defRPr/>
              </a:pPr>
              <a:t>17.02.2016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21ABC016-F863-48E0-AFC1-BA12878AAE5B}" type="slidenum">
              <a:rPr lang="uk-UA"/>
              <a:pPr>
                <a:defRPr/>
              </a:pPr>
              <a:t>‹#›</a:t>
            </a:fld>
            <a:endParaRPr lang="uk-UA"/>
          </a:p>
        </p:txBody>
      </p:sp>
    </p:spTree>
    <p:extLst>
      <p:ext uri="{BB962C8B-B14F-4D97-AF65-F5344CB8AC3E}">
        <p14:creationId xmlns:p14="http://schemas.microsoft.com/office/powerpoint/2010/main" val="34896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C47A9A47-003C-4A7B-95FA-E403ACA1A8C2}" type="datetimeFigureOut">
              <a:rPr lang="uk-UA"/>
              <a:pPr>
                <a:defRPr/>
              </a:pPr>
              <a:t>17.02.2016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93F47821-7A28-4838-9F7F-A0F729D92209}" type="slidenum">
              <a:rPr lang="uk-UA"/>
              <a:pPr>
                <a:defRPr/>
              </a:pPr>
              <a:t>‹#›</a:t>
            </a:fld>
            <a:endParaRPr lang="uk-UA"/>
          </a:p>
        </p:txBody>
      </p:sp>
    </p:spTree>
    <p:extLst>
      <p:ext uri="{BB962C8B-B14F-4D97-AF65-F5344CB8AC3E}">
        <p14:creationId xmlns:p14="http://schemas.microsoft.com/office/powerpoint/2010/main" val="14606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770BC80-F22C-4C6D-B68B-EE7BF88CF264}" type="datetimeFigureOut">
              <a:rPr lang="uk-UA"/>
              <a:pPr>
                <a:defRPr/>
              </a:pPr>
              <a:t>17.02.2016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714089B6-FEB0-4108-8006-2DEDBD11C521}" type="slidenum">
              <a:rPr lang="uk-UA"/>
              <a:pPr>
                <a:defRPr/>
              </a:pPr>
              <a:t>‹#›</a:t>
            </a:fld>
            <a:endParaRPr lang="uk-UA"/>
          </a:p>
        </p:txBody>
      </p:sp>
    </p:spTree>
    <p:extLst>
      <p:ext uri="{BB962C8B-B14F-4D97-AF65-F5344CB8AC3E}">
        <p14:creationId xmlns:p14="http://schemas.microsoft.com/office/powerpoint/2010/main" val="266827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4662783E-D100-44EA-B732-BC9F5C68A5C1}" type="datetimeFigureOut">
              <a:rPr lang="uk-UA"/>
              <a:pPr>
                <a:defRPr/>
              </a:pPr>
              <a:t>17.02.2016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0C7C7CF7-4275-4717-9E9C-FF7257FE3F3E}" type="slidenum">
              <a:rPr lang="uk-UA"/>
              <a:pPr>
                <a:defRPr/>
              </a:pPr>
              <a:t>‹#›</a:t>
            </a:fld>
            <a:endParaRPr lang="uk-UA"/>
          </a:p>
        </p:txBody>
      </p:sp>
    </p:spTree>
    <p:extLst>
      <p:ext uri="{BB962C8B-B14F-4D97-AF65-F5344CB8AC3E}">
        <p14:creationId xmlns:p14="http://schemas.microsoft.com/office/powerpoint/2010/main" val="377250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859A5AB3-52C0-4FB2-9AFC-39115307E792}" type="datetimeFigureOut">
              <a:rPr lang="uk-UA"/>
              <a:pPr>
                <a:defRPr/>
              </a:pPr>
              <a:t>17.02.2016</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213885A2-459D-46F3-97D8-F713E0A79753}" type="slidenum">
              <a:rPr lang="uk-UA"/>
              <a:pPr>
                <a:defRPr/>
              </a:pPr>
              <a:t>‹#›</a:t>
            </a:fld>
            <a:endParaRPr lang="uk-UA"/>
          </a:p>
        </p:txBody>
      </p:sp>
    </p:spTree>
    <p:extLst>
      <p:ext uri="{BB962C8B-B14F-4D97-AF65-F5344CB8AC3E}">
        <p14:creationId xmlns:p14="http://schemas.microsoft.com/office/powerpoint/2010/main" val="16373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DD33E6F5-2DFB-49EA-8529-DC1EE382CF75}" type="datetimeFigureOut">
              <a:rPr lang="uk-UA"/>
              <a:pPr>
                <a:defRPr/>
              </a:pPr>
              <a:t>17.02.2016</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80569C3B-0880-4E0C-9DED-AE169911F92A}" type="slidenum">
              <a:rPr lang="uk-UA"/>
              <a:pPr>
                <a:defRPr/>
              </a:pPr>
              <a:t>‹#›</a:t>
            </a:fld>
            <a:endParaRPr lang="uk-UA"/>
          </a:p>
        </p:txBody>
      </p:sp>
    </p:spTree>
    <p:extLst>
      <p:ext uri="{BB962C8B-B14F-4D97-AF65-F5344CB8AC3E}">
        <p14:creationId xmlns:p14="http://schemas.microsoft.com/office/powerpoint/2010/main" val="14102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ED7CBA9-0BDC-4EA4-9556-ED91574E427A}" type="datetimeFigureOut">
              <a:rPr lang="uk-UA"/>
              <a:pPr>
                <a:defRPr/>
              </a:pPr>
              <a:t>17.02.2016</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5A8E9130-32EB-4D86-B659-A9B6B1FDDAC3}" type="slidenum">
              <a:rPr lang="uk-UA"/>
              <a:pPr>
                <a:defRPr/>
              </a:pPr>
              <a:t>‹#›</a:t>
            </a:fld>
            <a:endParaRPr lang="uk-UA"/>
          </a:p>
        </p:txBody>
      </p:sp>
    </p:spTree>
    <p:extLst>
      <p:ext uri="{BB962C8B-B14F-4D97-AF65-F5344CB8AC3E}">
        <p14:creationId xmlns:p14="http://schemas.microsoft.com/office/powerpoint/2010/main" val="10442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9ECC10-A47E-406F-AE08-D5118E72ABB5}" type="datetimeFigureOut">
              <a:rPr lang="uk-UA"/>
              <a:pPr>
                <a:defRPr/>
              </a:pPr>
              <a:t>17.02.2016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8E060119-F487-4437-82BE-C8D62F96906F}" type="slidenum">
              <a:rPr lang="uk-UA"/>
              <a:pPr>
                <a:defRPr/>
              </a:pPr>
              <a:t>‹#›</a:t>
            </a:fld>
            <a:endParaRPr lang="uk-UA"/>
          </a:p>
        </p:txBody>
      </p:sp>
    </p:spTree>
    <p:extLst>
      <p:ext uri="{BB962C8B-B14F-4D97-AF65-F5344CB8AC3E}">
        <p14:creationId xmlns:p14="http://schemas.microsoft.com/office/powerpoint/2010/main" val="351436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401A98-1876-43A0-921C-D852511A1173}" type="datetimeFigureOut">
              <a:rPr lang="uk-UA"/>
              <a:pPr>
                <a:defRPr/>
              </a:pPr>
              <a:t>17.02.2016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0EEBEE96-6444-4A3D-804E-0A29F796D3CE}" type="slidenum">
              <a:rPr lang="uk-UA"/>
              <a:pPr>
                <a:defRPr/>
              </a:pPr>
              <a:t>‹#›</a:t>
            </a:fld>
            <a:endParaRPr lang="uk-UA"/>
          </a:p>
        </p:txBody>
      </p:sp>
    </p:spTree>
    <p:extLst>
      <p:ext uri="{BB962C8B-B14F-4D97-AF65-F5344CB8AC3E}">
        <p14:creationId xmlns:p14="http://schemas.microsoft.com/office/powerpoint/2010/main" val="370106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endParaRPr lang="uk-UA" altLang="uk-UA" smtClean="0"/>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uk-UA" altLang="uk-UA"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15B636-F31F-438A-968A-65763DA15ACC}" type="datetimeFigureOut">
              <a:rPr lang="uk-UA"/>
              <a:pPr>
                <a:defRPr/>
              </a:pPr>
              <a:t>17.02.2016</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15ACF9C-6246-484C-ACA4-419E4F24159D}"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465923" y="908720"/>
            <a:ext cx="8352730" cy="3025005"/>
          </a:xfrm>
        </p:spPr>
        <p:txBody>
          <a:bodyPr/>
          <a:lstStyle/>
          <a:p>
            <a:r>
              <a:rPr lang="en-US" altLang="uk-UA" sz="4000" b="1" dirty="0">
                <a:latin typeface="Times New Roman" pitchFamily="18" charset="0"/>
                <a:cs typeface="Times New Roman" pitchFamily="18" charset="0"/>
              </a:rPr>
              <a:t>Report </a:t>
            </a:r>
            <a:r>
              <a:rPr lang="uk-UA" altLang="uk-UA" sz="3600" b="1" dirty="0" smtClean="0">
                <a:latin typeface="Times New Roman" pitchFamily="18" charset="0"/>
                <a:cs typeface="Times New Roman" pitchFamily="18" charset="0"/>
              </a:rPr>
              <a:t/>
            </a:r>
            <a:br>
              <a:rPr lang="uk-UA" altLang="uk-UA" sz="3600" b="1" dirty="0" smtClean="0">
                <a:latin typeface="Times New Roman" pitchFamily="18" charset="0"/>
                <a:cs typeface="Times New Roman" pitchFamily="18" charset="0"/>
              </a:rPr>
            </a:br>
            <a:r>
              <a:rPr lang="en-US" altLang="uk-UA" sz="3600" dirty="0" smtClean="0">
                <a:latin typeface="Times New Roman" pitchFamily="18" charset="0"/>
                <a:cs typeface="Times New Roman" pitchFamily="18" charset="0"/>
              </a:rPr>
              <a:t>on </a:t>
            </a:r>
            <a:r>
              <a:rPr lang="en-US" altLang="uk-UA" sz="3600" dirty="0">
                <a:latin typeface="Times New Roman" pitchFamily="18" charset="0"/>
                <a:cs typeface="Times New Roman" pitchFamily="18" charset="0"/>
              </a:rPr>
              <a:t>the participation in the doctoral summer school at the Berlin University of Technology 3 </a:t>
            </a:r>
            <a:r>
              <a:rPr lang="en-US" altLang="uk-UA" sz="3600" dirty="0" smtClean="0">
                <a:latin typeface="Times New Roman" pitchFamily="18" charset="0"/>
                <a:cs typeface="Times New Roman" pitchFamily="18" charset="0"/>
              </a:rPr>
              <a:t>– </a:t>
            </a:r>
            <a:r>
              <a:rPr lang="en-US" altLang="uk-UA" sz="3600" dirty="0">
                <a:latin typeface="Times New Roman" pitchFamily="18" charset="0"/>
                <a:cs typeface="Times New Roman" pitchFamily="18" charset="0"/>
              </a:rPr>
              <a:t>7 August 2015 on the project TEMPUS </a:t>
            </a:r>
            <a:r>
              <a:rPr lang="en-US" altLang="uk-UA" sz="3600" dirty="0" smtClean="0">
                <a:latin typeface="Times New Roman" pitchFamily="18" charset="0"/>
                <a:cs typeface="Times New Roman" pitchFamily="18" charset="0"/>
              </a:rPr>
              <a:t>– </a:t>
            </a:r>
            <a:r>
              <a:rPr lang="en-US" altLang="uk-UA" sz="3600" dirty="0">
                <a:latin typeface="Times New Roman" pitchFamily="18" charset="0"/>
                <a:cs typeface="Times New Roman" pitchFamily="18" charset="0"/>
              </a:rPr>
              <a:t>NETCENG</a:t>
            </a:r>
            <a:endParaRPr lang="ru-RU" altLang="uk-UA" sz="2000" dirty="0" smtClean="0">
              <a:latin typeface="Times New Roman" pitchFamily="18" charset="0"/>
              <a:cs typeface="Times New Roman" pitchFamily="18" charset="0"/>
            </a:endParaRPr>
          </a:p>
        </p:txBody>
      </p:sp>
      <p:sp>
        <p:nvSpPr>
          <p:cNvPr id="2051" name="Подзаголовок 2"/>
          <p:cNvSpPr>
            <a:spLocks noGrp="1"/>
          </p:cNvSpPr>
          <p:nvPr>
            <p:ph type="subTitle" idx="1"/>
          </p:nvPr>
        </p:nvSpPr>
        <p:spPr>
          <a:xfrm>
            <a:off x="502088" y="4077072"/>
            <a:ext cx="8280400" cy="1381125"/>
          </a:xfrm>
        </p:spPr>
        <p:txBody>
          <a:bodyPr/>
          <a:lstStyle/>
          <a:p>
            <a:pPr eaLnBrk="1" hangingPunct="1">
              <a:spcBef>
                <a:spcPct val="0"/>
              </a:spcBef>
            </a:pPr>
            <a:r>
              <a:rPr lang="en-US" altLang="uk-UA" sz="2400" dirty="0">
                <a:solidFill>
                  <a:schemeClr val="tx1"/>
                </a:solidFill>
                <a:latin typeface="Times New Roman" pitchFamily="18" charset="0"/>
                <a:cs typeface="Times New Roman" pitchFamily="18" charset="0"/>
              </a:rPr>
              <a:t>Participants from</a:t>
            </a:r>
          </a:p>
          <a:p>
            <a:pPr eaLnBrk="1" hangingPunct="1">
              <a:spcBef>
                <a:spcPct val="0"/>
              </a:spcBef>
            </a:pPr>
            <a:r>
              <a:rPr lang="en-US" altLang="uk-UA" sz="2400" dirty="0">
                <a:solidFill>
                  <a:schemeClr val="tx1"/>
                </a:solidFill>
                <a:latin typeface="Times New Roman" pitchFamily="18" charset="0"/>
                <a:cs typeface="Times New Roman" pitchFamily="18" charset="0"/>
              </a:rPr>
              <a:t>National Technical University of Ukraine "KPI":</a:t>
            </a:r>
          </a:p>
          <a:p>
            <a:pPr eaLnBrk="1" hangingPunct="1">
              <a:spcBef>
                <a:spcPct val="0"/>
              </a:spcBef>
            </a:pPr>
            <a:r>
              <a:rPr lang="en-US" altLang="uk-UA" sz="2400" dirty="0" err="1" smtClean="0">
                <a:solidFill>
                  <a:schemeClr val="tx1"/>
                </a:solidFill>
                <a:latin typeface="Times New Roman" pitchFamily="18" charset="0"/>
                <a:cs typeface="Times New Roman" pitchFamily="18" charset="0"/>
              </a:rPr>
              <a:t>Khominych</a:t>
            </a:r>
            <a:r>
              <a:rPr lang="en-US" altLang="uk-UA" sz="2400" dirty="0" smtClean="0">
                <a:solidFill>
                  <a:schemeClr val="tx1"/>
                </a:solidFill>
                <a:latin typeface="Times New Roman" pitchFamily="18" charset="0"/>
                <a:cs typeface="Times New Roman" pitchFamily="18" charset="0"/>
              </a:rPr>
              <a:t> </a:t>
            </a:r>
            <a:r>
              <a:rPr lang="en-US" altLang="uk-UA" sz="2400" dirty="0" err="1" smtClean="0">
                <a:solidFill>
                  <a:schemeClr val="tx1"/>
                </a:solidFill>
                <a:latin typeface="Times New Roman" pitchFamily="18" charset="0"/>
                <a:cs typeface="Times New Roman" pitchFamily="18" charset="0"/>
              </a:rPr>
              <a:t>Oleh</a:t>
            </a:r>
            <a:r>
              <a:rPr lang="en-US" altLang="uk-UA" sz="2400" dirty="0" smtClean="0">
                <a:solidFill>
                  <a:schemeClr val="tx1"/>
                </a:solidFill>
                <a:latin typeface="Times New Roman" pitchFamily="18" charset="0"/>
                <a:cs typeface="Times New Roman" pitchFamily="18" charset="0"/>
              </a:rPr>
              <a:t> and </a:t>
            </a:r>
            <a:r>
              <a:rPr lang="en-US" altLang="uk-UA" sz="2400" dirty="0" err="1" smtClean="0">
                <a:solidFill>
                  <a:schemeClr val="tx1"/>
                </a:solidFill>
                <a:latin typeface="Times New Roman" pitchFamily="18" charset="0"/>
                <a:cs typeface="Times New Roman" pitchFamily="18" charset="0"/>
              </a:rPr>
              <a:t>Oleinik</a:t>
            </a:r>
            <a:r>
              <a:rPr lang="en-US" altLang="uk-UA" sz="2400" dirty="0" smtClean="0">
                <a:solidFill>
                  <a:schemeClr val="tx1"/>
                </a:solidFill>
                <a:latin typeface="Times New Roman" pitchFamily="18" charset="0"/>
                <a:cs typeface="Times New Roman" pitchFamily="18" charset="0"/>
              </a:rPr>
              <a:t> </a:t>
            </a:r>
            <a:r>
              <a:rPr lang="en-US" altLang="uk-UA" sz="2400" dirty="0" err="1" smtClean="0">
                <a:solidFill>
                  <a:schemeClr val="tx1"/>
                </a:solidFill>
                <a:latin typeface="Times New Roman" pitchFamily="18" charset="0"/>
                <a:cs typeface="Times New Roman" pitchFamily="18" charset="0"/>
              </a:rPr>
              <a:t>Evgen</a:t>
            </a:r>
            <a:endParaRPr lang="ru-RU" altLang="uk-UA" sz="2800" b="1" dirty="0" smtClean="0">
              <a:solidFill>
                <a:schemeClr val="tx1"/>
              </a:solidFill>
              <a:latin typeface="Times New Roman" pitchFamily="18" charset="0"/>
              <a:cs typeface="Times New Roman" pitchFamily="18" charset="0"/>
            </a:endParaRPr>
          </a:p>
        </p:txBody>
      </p:sp>
      <p:sp>
        <p:nvSpPr>
          <p:cNvPr id="2" name="Прямоугольник 1"/>
          <p:cNvSpPr/>
          <p:nvPr/>
        </p:nvSpPr>
        <p:spPr>
          <a:xfrm>
            <a:off x="3848545" y="5742548"/>
            <a:ext cx="1454244" cy="369332"/>
          </a:xfrm>
          <a:prstGeom prst="rect">
            <a:avLst/>
          </a:prstGeom>
        </p:spPr>
        <p:txBody>
          <a:bodyPr wrap="none">
            <a:spAutoFit/>
          </a:bodyPr>
          <a:lstStyle/>
          <a:p>
            <a:r>
              <a:rPr lang="en-US" altLang="uk-UA" dirty="0" smtClean="0">
                <a:latin typeface="Times New Roman" pitchFamily="18" charset="0"/>
                <a:cs typeface="Times New Roman" pitchFamily="18" charset="0"/>
              </a:rPr>
              <a:t>Berlin</a:t>
            </a:r>
            <a:r>
              <a:rPr lang="ru-RU" altLang="uk-UA" dirty="0" smtClean="0">
                <a:latin typeface="Times New Roman" pitchFamily="18" charset="0"/>
                <a:cs typeface="Times New Roman" pitchFamily="18" charset="0"/>
              </a:rPr>
              <a:t> </a:t>
            </a:r>
            <a:r>
              <a:rPr lang="ru-RU" altLang="uk-UA" dirty="0" smtClean="0">
                <a:latin typeface="Times New Roman" pitchFamily="18" charset="0"/>
                <a:cs typeface="Times New Roman" pitchFamily="18" charset="0"/>
              </a:rPr>
              <a:t>– 2015</a:t>
            </a:r>
            <a:endParaRPr lang="uk-UA" dirty="0"/>
          </a:p>
        </p:txBody>
      </p:sp>
    </p:spTree>
  </p:cSld>
  <p:clrMapOvr>
    <a:masterClrMapping/>
  </p:clrMapOvr>
  <p:transition advTm="234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95288" y="764704"/>
            <a:ext cx="8229600" cy="433388"/>
          </a:xfrm>
        </p:spPr>
        <p:txBody>
          <a:bodyPr/>
          <a:lstStyle/>
          <a:p>
            <a:r>
              <a:rPr lang="en-US" altLang="ru-RU" sz="2800" dirty="0">
                <a:latin typeface="Times New Roman" pitchFamily="18" charset="0"/>
                <a:cs typeface="Times New Roman" pitchFamily="18" charset="0"/>
              </a:rPr>
              <a:t>Excursion to Potsdam</a:t>
            </a:r>
            <a:endParaRPr lang="uk-UA" altLang="ru-RU" sz="2800" dirty="0" smtClean="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3570" y="1212458"/>
            <a:ext cx="3320414" cy="2490311"/>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64" y="3831079"/>
            <a:ext cx="3466426" cy="259982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530" y="3972029"/>
            <a:ext cx="3278493" cy="2458870"/>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444" y="1212458"/>
            <a:ext cx="4196548" cy="2360558"/>
          </a:xfrm>
          <a:prstGeom prst="rect">
            <a:avLst/>
          </a:prstGeom>
        </p:spPr>
      </p:pic>
      <p:sp>
        <p:nvSpPr>
          <p:cNvPr id="12" name="Прямоугольник 11"/>
          <p:cNvSpPr/>
          <p:nvPr/>
        </p:nvSpPr>
        <p:spPr>
          <a:xfrm>
            <a:off x="1432875" y="3501008"/>
            <a:ext cx="1768433" cy="369332"/>
          </a:xfrm>
          <a:prstGeom prst="rect">
            <a:avLst/>
          </a:prstGeom>
        </p:spPr>
        <p:txBody>
          <a:bodyPr wrap="none">
            <a:spAutoFit/>
          </a:bodyPr>
          <a:lstStyle/>
          <a:p>
            <a:r>
              <a:rPr lang="en-US" altLang="uk-UA" dirty="0">
                <a:latin typeface="Times New Roman" pitchFamily="18" charset="0"/>
                <a:cs typeface="Times New Roman" pitchFamily="18" charset="0"/>
              </a:rPr>
              <a:t>Palace </a:t>
            </a:r>
            <a:r>
              <a:rPr lang="en-US" altLang="uk-UA" dirty="0" err="1">
                <a:latin typeface="Times New Roman" pitchFamily="18" charset="0"/>
                <a:cs typeface="Times New Roman" pitchFamily="18" charset="0"/>
              </a:rPr>
              <a:t>Sanssouci</a:t>
            </a:r>
            <a:endParaRPr lang="ru-RU" dirty="0">
              <a:latin typeface="Times New Roman" pitchFamily="18" charset="0"/>
              <a:cs typeface="Times New Roman" pitchFamily="18" charset="0"/>
            </a:endParaRPr>
          </a:p>
        </p:txBody>
      </p:sp>
      <p:sp>
        <p:nvSpPr>
          <p:cNvPr id="13" name="Прямоугольник 12"/>
          <p:cNvSpPr/>
          <p:nvPr/>
        </p:nvSpPr>
        <p:spPr>
          <a:xfrm>
            <a:off x="5671413" y="3645024"/>
            <a:ext cx="2121093" cy="369332"/>
          </a:xfrm>
          <a:prstGeom prst="rect">
            <a:avLst/>
          </a:prstGeom>
        </p:spPr>
        <p:txBody>
          <a:bodyPr wrap="none">
            <a:spAutoFit/>
          </a:bodyPr>
          <a:lstStyle/>
          <a:p>
            <a:r>
              <a:rPr lang="en-US" altLang="uk-UA" dirty="0" smtClean="0">
                <a:latin typeface="Times New Roman" pitchFamily="18" charset="0"/>
                <a:cs typeface="Times New Roman" pitchFamily="18" charset="0"/>
              </a:rPr>
              <a:t>       Orangery </a:t>
            </a:r>
            <a:r>
              <a:rPr lang="en-US" altLang="uk-UA" dirty="0">
                <a:latin typeface="Times New Roman" pitchFamily="18" charset="0"/>
                <a:cs typeface="Times New Roman" pitchFamily="18" charset="0"/>
              </a:rPr>
              <a:t>Palace</a:t>
            </a:r>
            <a:endParaRPr lang="ru-RU" dirty="0">
              <a:latin typeface="Times New Roman" pitchFamily="18" charset="0"/>
              <a:cs typeface="Times New Roman" pitchFamily="18" charset="0"/>
            </a:endParaRPr>
          </a:p>
        </p:txBody>
      </p:sp>
      <p:sp>
        <p:nvSpPr>
          <p:cNvPr id="14" name="Прямоугольник 13"/>
          <p:cNvSpPr/>
          <p:nvPr/>
        </p:nvSpPr>
        <p:spPr>
          <a:xfrm>
            <a:off x="592600" y="6381328"/>
            <a:ext cx="3736920" cy="369332"/>
          </a:xfrm>
          <a:prstGeom prst="rect">
            <a:avLst/>
          </a:prstGeom>
        </p:spPr>
        <p:txBody>
          <a:bodyPr wrap="none">
            <a:spAutoFit/>
          </a:bodyPr>
          <a:lstStyle/>
          <a:p>
            <a:r>
              <a:rPr lang="en-US" altLang="uk-UA" dirty="0">
                <a:latin typeface="Times New Roman" pitchFamily="18" charset="0"/>
                <a:cs typeface="Times New Roman" pitchFamily="18" charset="0"/>
              </a:rPr>
              <a:t>The new palace of Frederick the Great</a:t>
            </a:r>
            <a:endParaRPr lang="ru-RU" dirty="0">
              <a:latin typeface="Times New Roman" pitchFamily="18" charset="0"/>
              <a:cs typeface="Times New Roman" pitchFamily="18" charset="0"/>
            </a:endParaRPr>
          </a:p>
        </p:txBody>
      </p:sp>
      <p:sp>
        <p:nvSpPr>
          <p:cNvPr id="10" name="Прямоугольник 9"/>
          <p:cNvSpPr/>
          <p:nvPr/>
        </p:nvSpPr>
        <p:spPr>
          <a:xfrm>
            <a:off x="5578695" y="6381328"/>
            <a:ext cx="2435282" cy="369332"/>
          </a:xfrm>
          <a:prstGeom prst="rect">
            <a:avLst/>
          </a:prstGeom>
        </p:spPr>
        <p:txBody>
          <a:bodyPr wrap="none">
            <a:spAutoFit/>
          </a:bodyPr>
          <a:lstStyle/>
          <a:p>
            <a:r>
              <a:rPr lang="en-US" altLang="uk-UA" dirty="0">
                <a:latin typeface="Times New Roman" pitchFamily="18" charset="0"/>
                <a:cs typeface="Times New Roman" pitchFamily="18" charset="0"/>
              </a:rPr>
              <a:t>The baroque new palace</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15841759"/>
      </p:ext>
    </p:extLst>
  </p:cSld>
  <p:clrMapOvr>
    <a:masterClrMapping/>
  </p:clrMapOvr>
  <p:transition advTm="112328"/>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5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32" y="1412776"/>
            <a:ext cx="4453960" cy="2969307"/>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344" y="3501008"/>
            <a:ext cx="4796610" cy="3197740"/>
          </a:xfrm>
          <a:prstGeom prst="rect">
            <a:avLst/>
          </a:prstGeom>
        </p:spPr>
      </p:pic>
      <p:sp>
        <p:nvSpPr>
          <p:cNvPr id="19" name="Заголовок 1"/>
          <p:cNvSpPr>
            <a:spLocks noGrp="1"/>
          </p:cNvSpPr>
          <p:nvPr>
            <p:ph type="title"/>
          </p:nvPr>
        </p:nvSpPr>
        <p:spPr>
          <a:xfrm>
            <a:off x="392906" y="908720"/>
            <a:ext cx="8358187" cy="360710"/>
          </a:xfrm>
        </p:spPr>
        <p:txBody>
          <a:bodyPr/>
          <a:lstStyle/>
          <a:p>
            <a:r>
              <a:rPr lang="en-US" altLang="ru-RU" sz="2800" dirty="0">
                <a:latin typeface="Times New Roman" pitchFamily="18" charset="0"/>
                <a:cs typeface="Times New Roman" pitchFamily="18" charset="0"/>
              </a:rPr>
              <a:t>Preparing posters</a:t>
            </a:r>
            <a:endParaRPr lang="ru-RU" altLang="ru-RU" sz="2800" dirty="0" smtClean="0">
              <a:latin typeface="Times New Roman" pitchFamily="18" charset="0"/>
              <a:cs typeface="Times New Roman" pitchFamily="18" charset="0"/>
            </a:endParaRPr>
          </a:p>
        </p:txBody>
      </p:sp>
      <p:sp>
        <p:nvSpPr>
          <p:cNvPr id="20" name="Содержимое 2"/>
          <p:cNvSpPr>
            <a:spLocks noGrp="1"/>
          </p:cNvSpPr>
          <p:nvPr>
            <p:ph idx="1"/>
          </p:nvPr>
        </p:nvSpPr>
        <p:spPr>
          <a:xfrm>
            <a:off x="5004048" y="1772816"/>
            <a:ext cx="3816424" cy="1272141"/>
          </a:xfrm>
        </p:spPr>
        <p:txBody>
          <a:bodyPr/>
          <a:lstStyle/>
          <a:p>
            <a:pPr marL="0" indent="0" algn="just">
              <a:spcBef>
                <a:spcPct val="0"/>
              </a:spcBef>
              <a:buNone/>
            </a:pPr>
            <a:r>
              <a:rPr lang="en-US" altLang="ru-RU" sz="2000" dirty="0">
                <a:latin typeface="Times New Roman" pitchFamily="18" charset="0"/>
                <a:cs typeface="Times New Roman" pitchFamily="18" charset="0"/>
              </a:rPr>
              <a:t>During individual work, participants prepared posters for performances in the doctoral school.</a:t>
            </a:r>
            <a:endParaRPr lang="ru-RU" altLang="ru-RU"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03665549"/>
      </p:ext>
    </p:extLst>
  </p:cSld>
  <p:clrMapOvr>
    <a:masterClrMapping/>
  </p:clrMapOvr>
  <p:transition advTm="48094"/>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6588224" y="2145521"/>
            <a:ext cx="2448272" cy="1427495"/>
          </a:xfrm>
        </p:spPr>
        <p:txBody>
          <a:bodyPr/>
          <a:lstStyle/>
          <a:p>
            <a:r>
              <a:rPr lang="en-US" altLang="ru-RU" sz="2000" dirty="0">
                <a:latin typeface="Times New Roman" pitchFamily="18" charset="0"/>
                <a:cs typeface="Times New Roman" pitchFamily="18" charset="0"/>
              </a:rPr>
              <a:t>7-8.08.2015 held a poster contest participants and the closing of the summer school</a:t>
            </a:r>
            <a:endParaRPr lang="ru-RU" altLang="ru-RU" sz="2000" dirty="0" smtClean="0">
              <a:latin typeface="Times New Roman" pitchFamily="18" charset="0"/>
              <a:cs typeface="Times New Roman" pitchFamily="18" charset="0"/>
            </a:endParaRPr>
          </a:p>
        </p:txBody>
      </p:sp>
      <p:sp>
        <p:nvSpPr>
          <p:cNvPr id="27651" name="Rectangle 58"/>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10" name="Заголовок 1"/>
          <p:cNvSpPr txBox="1">
            <a:spLocks/>
          </p:cNvSpPr>
          <p:nvPr/>
        </p:nvSpPr>
        <p:spPr bwMode="auto">
          <a:xfrm>
            <a:off x="392906" y="908720"/>
            <a:ext cx="8358187" cy="360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ru-RU" sz="2800" dirty="0" smtClean="0">
                <a:latin typeface="Times New Roman" pitchFamily="18" charset="0"/>
                <a:cs typeface="Times New Roman" pitchFamily="18" charset="0"/>
              </a:rPr>
              <a:t>Poster </a:t>
            </a:r>
            <a:r>
              <a:rPr lang="en-US" altLang="ru-RU" sz="2800" dirty="0">
                <a:latin typeface="Times New Roman" pitchFamily="18" charset="0"/>
                <a:cs typeface="Times New Roman" pitchFamily="18" charset="0"/>
              </a:rPr>
              <a:t>contest</a:t>
            </a:r>
            <a:endParaRPr lang="ru-RU" altLang="ru-RU" sz="2800" dirty="0" smtClean="0">
              <a:latin typeface="Times New Roman" pitchFamily="18" charset="0"/>
              <a:cs typeface="Times New Roman" pitchFamily="18" charset="0"/>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1296143"/>
            <a:ext cx="1876271" cy="3335593"/>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1296143"/>
            <a:ext cx="1876271" cy="3335593"/>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590" y="4365104"/>
            <a:ext cx="4295136" cy="2416014"/>
          </a:xfrm>
          <a:prstGeom prst="rect">
            <a:avLst/>
          </a:prstGeom>
        </p:spPr>
      </p:pic>
      <p:pic>
        <p:nvPicPr>
          <p:cNvPr id="17" name="Рисунок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908720"/>
            <a:ext cx="2094197" cy="3723016"/>
          </a:xfrm>
          <a:prstGeom prst="rect">
            <a:avLst/>
          </a:prstGeom>
        </p:spPr>
      </p:pic>
    </p:spTree>
    <p:extLst>
      <p:ext uri="{BB962C8B-B14F-4D97-AF65-F5344CB8AC3E}">
        <p14:creationId xmlns:p14="http://schemas.microsoft.com/office/powerpoint/2010/main" val="236729592"/>
      </p:ext>
    </p:extLst>
  </p:cSld>
  <p:clrMapOvr>
    <a:masterClrMapping/>
  </p:clrMapOvr>
  <p:transition advTm="4809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0" y="692696"/>
            <a:ext cx="9144000" cy="719138"/>
          </a:xfrm>
        </p:spPr>
        <p:txBody>
          <a:bodyPr/>
          <a:lstStyle/>
          <a:p>
            <a:pPr>
              <a:lnSpc>
                <a:spcPct val="70000"/>
              </a:lnSpc>
            </a:pPr>
            <a:r>
              <a:rPr lang="en-US" altLang="ru-RU" sz="2400" dirty="0">
                <a:latin typeface="Times New Roman" pitchFamily="18" charset="0"/>
                <a:cs typeface="Times New Roman" pitchFamily="18" charset="0"/>
              </a:rPr>
              <a:t>Presentation of certificates to participants of the summer school</a:t>
            </a:r>
            <a:endParaRPr lang="ru-RU" altLang="ru-RU" sz="2400" dirty="0" smtClean="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45" y="1311120"/>
            <a:ext cx="3932903" cy="262193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072" y="1311120"/>
            <a:ext cx="3932904" cy="262193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545" y="4119432"/>
            <a:ext cx="3932903" cy="262193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072" y="4119432"/>
            <a:ext cx="3932904" cy="2621936"/>
          </a:xfrm>
          <a:prstGeom prst="rect">
            <a:avLst/>
          </a:prstGeom>
        </p:spPr>
      </p:pic>
    </p:spTree>
    <p:extLst>
      <p:ext uri="{BB962C8B-B14F-4D97-AF65-F5344CB8AC3E}">
        <p14:creationId xmlns:p14="http://schemas.microsoft.com/office/powerpoint/2010/main" val="2012656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95536" y="692696"/>
            <a:ext cx="8229600" cy="719138"/>
          </a:xfrm>
        </p:spPr>
        <p:txBody>
          <a:bodyPr/>
          <a:lstStyle/>
          <a:p>
            <a:pPr>
              <a:lnSpc>
                <a:spcPct val="70000"/>
              </a:lnSpc>
            </a:pPr>
            <a:r>
              <a:rPr lang="en-US" altLang="ru-RU" sz="2800" dirty="0">
                <a:latin typeface="Times New Roman" pitchFamily="18" charset="0"/>
                <a:cs typeface="Times New Roman" pitchFamily="18" charset="0"/>
              </a:rPr>
              <a:t>From the porthole window</a:t>
            </a:r>
            <a:endParaRPr lang="ru-RU" altLang="ru-RU" sz="2800" dirty="0" smtClean="0">
              <a:latin typeface="Times New Roman" pitchFamily="18" charset="0"/>
              <a:cs typeface="Times New Roman"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5" y="1672512"/>
            <a:ext cx="3018555" cy="4024740"/>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2205" y="1672512"/>
            <a:ext cx="3018555" cy="402474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1" y="1348476"/>
            <a:ext cx="2628457" cy="4672812"/>
          </a:xfrm>
          <a:prstGeom prst="rect">
            <a:avLst/>
          </a:prstGeom>
        </p:spPr>
      </p:pic>
    </p:spTree>
    <p:extLst>
      <p:ext uri="{BB962C8B-B14F-4D97-AF65-F5344CB8AC3E}">
        <p14:creationId xmlns:p14="http://schemas.microsoft.com/office/powerpoint/2010/main" val="1245190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288" y="864875"/>
            <a:ext cx="9068626" cy="1815882"/>
          </a:xfrm>
          <a:prstGeom prst="rect">
            <a:avLst/>
          </a:prstGeom>
        </p:spPr>
        <p:txBody>
          <a:bodyPr wrap="square">
            <a:spAutoFit/>
          </a:bodyPr>
          <a:lstStyle/>
          <a:p>
            <a:pPr algn="just"/>
            <a:r>
              <a:rPr lang="en-US" sz="2800" dirty="0">
                <a:latin typeface="Times New Roman" pitchFamily="18" charset="0"/>
                <a:cs typeface="Times New Roman" pitchFamily="18" charset="0"/>
              </a:rPr>
              <a:t>Upon arrival in Kiev of the summer school participants prepared recommendations for the preparation of </a:t>
            </a:r>
            <a:r>
              <a:rPr lang="en-US" sz="2800" dirty="0" smtClean="0">
                <a:latin typeface="Times New Roman" pitchFamily="18" charset="0"/>
                <a:cs typeface="Times New Roman" pitchFamily="18" charset="0"/>
              </a:rPr>
              <a:t>MGS </a:t>
            </a:r>
            <a:r>
              <a:rPr lang="en-US" sz="2800" dirty="0">
                <a:latin typeface="Times New Roman" pitchFamily="18" charset="0"/>
                <a:cs typeface="Times New Roman" pitchFamily="18" charset="0"/>
              </a:rPr>
              <a:t>journals and </a:t>
            </a:r>
            <a:r>
              <a:rPr lang="en-US" sz="2800" dirty="0" smtClean="0">
                <a:latin typeface="Times New Roman" pitchFamily="18" charset="0"/>
                <a:cs typeface="Times New Roman" pitchFamily="18" charset="0"/>
              </a:rPr>
              <a:t>ISMM </a:t>
            </a:r>
            <a:r>
              <a:rPr lang="en-US" sz="2800" dirty="0">
                <a:latin typeface="Times New Roman" pitchFamily="18" charset="0"/>
                <a:cs typeface="Times New Roman" pitchFamily="18" charset="0"/>
              </a:rPr>
              <a:t>for indexing in the database SCIVERSE SCOPUS.</a:t>
            </a:r>
            <a:endParaRPr lang="ru-RU" sz="2800" dirty="0">
              <a:latin typeface="Times New Roman" pitchFamily="18" charset="0"/>
              <a:cs typeface="Times New Roman" pitchFamily="18" charset="0"/>
            </a:endParaRPr>
          </a:p>
        </p:txBody>
      </p:sp>
      <p:sp>
        <p:nvSpPr>
          <p:cNvPr id="5" name="Прямоугольник 4"/>
          <p:cNvSpPr/>
          <p:nvPr/>
        </p:nvSpPr>
        <p:spPr>
          <a:xfrm>
            <a:off x="86288" y="2638067"/>
            <a:ext cx="8950208" cy="3693319"/>
          </a:xfrm>
          <a:prstGeom prst="rect">
            <a:avLst/>
          </a:prstGeom>
        </p:spPr>
        <p:txBody>
          <a:bodyPr wrap="square">
            <a:spAutoFit/>
          </a:bodyPr>
          <a:lstStyle/>
          <a:p>
            <a:pPr lvl="0" algn="just"/>
            <a:r>
              <a:rPr lang="en-US" b="1" dirty="0" smtClean="0">
                <a:latin typeface="Times New Roman" pitchFamily="18" charset="0"/>
                <a:cs typeface="Times New Roman" pitchFamily="18" charset="0"/>
              </a:rPr>
              <a:t>ALL THE JOURNALS, WHICH SEEKS TO LOG IN, YOU MUST MEET THE FOLLOWING REQUIREMENTS AND HAVE THE:</a:t>
            </a:r>
          </a:p>
          <a:p>
            <a:pPr lvl="0" algn="just"/>
            <a:r>
              <a:rPr lang="en-US" dirty="0">
                <a:latin typeface="Times New Roman" pitchFamily="18" charset="0"/>
                <a:cs typeface="Times New Roman" pitchFamily="18" charset="0"/>
              </a:rPr>
              <a:t> - A clear editorial policy;</a:t>
            </a:r>
          </a:p>
          <a:p>
            <a:pPr lvl="0" algn="just"/>
            <a:r>
              <a:rPr lang="en-US" dirty="0">
                <a:latin typeface="Times New Roman" pitchFamily="18" charset="0"/>
                <a:cs typeface="Times New Roman" pitchFamily="18" charset="0"/>
              </a:rPr>
              <a:t> - ISSN - International Standard Serials Number - International Standard Serial Number;</a:t>
            </a:r>
          </a:p>
          <a:p>
            <a:pPr lvl="0" algn="just"/>
            <a:r>
              <a:rPr lang="en-US" dirty="0">
                <a:latin typeface="Times New Roman" pitchFamily="18" charset="0"/>
                <a:cs typeface="Times New Roman" pitchFamily="18" charset="0"/>
              </a:rPr>
              <a:t> - Unit review articles;</a:t>
            </a:r>
          </a:p>
          <a:p>
            <a:pPr lvl="0" algn="just"/>
            <a:r>
              <a:rPr lang="en-US" dirty="0">
                <a:latin typeface="Times New Roman" pitchFamily="18" charset="0"/>
                <a:cs typeface="Times New Roman" pitchFamily="18" charset="0"/>
              </a:rPr>
              <a:t> - The international composition of the Editorial Board;</a:t>
            </a:r>
          </a:p>
          <a:p>
            <a:pPr lvl="0" algn="just"/>
            <a:r>
              <a:rPr lang="en-US" dirty="0">
                <a:latin typeface="Times New Roman" pitchFamily="18" charset="0"/>
                <a:cs typeface="Times New Roman" pitchFamily="18" charset="0"/>
              </a:rPr>
              <a:t> - The international composition of authors;</a:t>
            </a:r>
          </a:p>
          <a:p>
            <a:pPr lvl="0" algn="just"/>
            <a:r>
              <a:rPr lang="en-US" dirty="0">
                <a:latin typeface="Times New Roman" pitchFamily="18" charset="0"/>
                <a:cs typeface="Times New Roman" pitchFamily="18" charset="0"/>
              </a:rPr>
              <a:t> - Table of Contents Issues in the English language;</a:t>
            </a:r>
          </a:p>
          <a:p>
            <a:pPr lvl="0" algn="just"/>
            <a:r>
              <a:rPr lang="en-US" dirty="0">
                <a:latin typeface="Times New Roman" pitchFamily="18" charset="0"/>
                <a:cs typeface="Times New Roman" pitchFamily="18" charset="0"/>
              </a:rPr>
              <a:t> - Abstract and keywords in English;</a:t>
            </a:r>
          </a:p>
          <a:p>
            <a:pPr lvl="0" algn="just"/>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Bibliography </a:t>
            </a:r>
            <a:r>
              <a:rPr lang="en-US" dirty="0">
                <a:latin typeface="Times New Roman" pitchFamily="18" charset="0"/>
                <a:cs typeface="Times New Roman" pitchFamily="18" charset="0"/>
              </a:rPr>
              <a:t>to all, or at least to 80-90% of the articles in issue (only the application is filed with the articles having the bibliography);</a:t>
            </a:r>
          </a:p>
          <a:p>
            <a:pPr lvl="0" algn="just"/>
            <a:r>
              <a:rPr lang="en-US" dirty="0">
                <a:latin typeface="Times New Roman" pitchFamily="18" charset="0"/>
                <a:cs typeface="Times New Roman" pitchFamily="18" charset="0"/>
              </a:rPr>
              <a:t> - English website;</a:t>
            </a:r>
          </a:p>
          <a:p>
            <a:pPr lvl="0" algn="just"/>
            <a:r>
              <a:rPr lang="en-US" dirty="0">
                <a:latin typeface="Times New Roman" pitchFamily="18" charset="0"/>
                <a:cs typeface="Times New Roman" pitchFamily="18" charset="0"/>
              </a:rPr>
              <a:t> - Implementation of release schedule in light of (a clear periodicity and regularity of output).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95925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494" y="908720"/>
            <a:ext cx="9144000" cy="5355312"/>
          </a:xfrm>
          <a:prstGeom prst="rect">
            <a:avLst/>
          </a:prstGeom>
        </p:spPr>
        <p:txBody>
          <a:bodyPr wrap="square">
            <a:spAutoFit/>
          </a:bodyPr>
          <a:lstStyle/>
          <a:p>
            <a:pPr lvl="0" algn="just"/>
            <a:r>
              <a:rPr lang="en-US" b="1" dirty="0" smtClean="0">
                <a:latin typeface="Times New Roman" pitchFamily="18" charset="0"/>
                <a:cs typeface="Times New Roman" pitchFamily="18" charset="0"/>
              </a:rPr>
              <a:t>DATA ON THE MAGAZINE FOR THE FORMS OF EXAMINATION, ENTERS THE SYSTEM:</a:t>
            </a:r>
          </a:p>
          <a:p>
            <a:pPr lvl="0" algn="just"/>
            <a:r>
              <a:rPr lang="en-US" sz="1600" b="1" dirty="0" smtClean="0">
                <a:latin typeface="Times New Roman" pitchFamily="18" charset="0"/>
                <a:cs typeface="Times New Roman" pitchFamily="18" charset="0"/>
              </a:rPr>
              <a:t>STEP </a:t>
            </a:r>
            <a:r>
              <a:rPr lang="en-US" sz="1600" b="1" dirty="0">
                <a:latin typeface="Times New Roman" pitchFamily="18" charset="0"/>
                <a:cs typeface="Times New Roman" pitchFamily="18" charset="0"/>
              </a:rPr>
              <a:t>- 1. </a:t>
            </a:r>
            <a:r>
              <a:rPr lang="en-US" sz="1600" dirty="0">
                <a:latin typeface="Times New Roman" pitchFamily="18" charset="0"/>
                <a:cs typeface="Times New Roman" pitchFamily="18" charset="0"/>
              </a:rPr>
              <a:t>Basic information about the magazine and its policies: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Name</a:t>
            </a:r>
            <a:r>
              <a:rPr lang="en-US" sz="1600" dirty="0">
                <a:latin typeface="Times New Roman" pitchFamily="18" charset="0"/>
                <a:cs typeface="Times New Roman" pitchFamily="18" charset="0"/>
              </a:rPr>
              <a:t>. </a:t>
            </a:r>
          </a:p>
          <a:p>
            <a:pPr lvl="0" algn="just"/>
            <a:r>
              <a:rPr lang="en-US" sz="1600" dirty="0" smtClean="0">
                <a:latin typeface="Times New Roman" pitchFamily="18" charset="0"/>
                <a:cs typeface="Times New Roman" pitchFamily="18" charset="0"/>
              </a:rPr>
              <a:t> - ISSN</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Publisher</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A </a:t>
            </a:r>
            <a:r>
              <a:rPr lang="en-US" sz="1600" dirty="0">
                <a:latin typeface="Times New Roman" pitchFamily="18" charset="0"/>
                <a:cs typeface="Times New Roman" pitchFamily="18" charset="0"/>
              </a:rPr>
              <a:t>country</a:t>
            </a:r>
            <a:r>
              <a:rPr lang="en-US" sz="1600" dirty="0" smtClean="0">
                <a:latin typeface="Times New Roman" pitchFamily="18" charset="0"/>
                <a:cs typeface="Times New Roman" pitchFamily="18" charset="0"/>
              </a:rPr>
              <a:t>.</a:t>
            </a:r>
          </a:p>
          <a:p>
            <a:pPr lvl="0" algn="just"/>
            <a:r>
              <a:rPr lang="en-US" sz="1600" dirty="0" smtClean="0">
                <a:latin typeface="Times New Roman" pitchFamily="18" charset="0"/>
                <a:cs typeface="Times New Roman" pitchFamily="18" charset="0"/>
              </a:rPr>
              <a:t> - Frequency</a:t>
            </a:r>
            <a:r>
              <a:rPr lang="en-US" sz="1600" dirty="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The </a:t>
            </a:r>
            <a:r>
              <a:rPr lang="en-US" sz="1600" dirty="0">
                <a:latin typeface="Times New Roman" pitchFamily="18" charset="0"/>
                <a:cs typeface="Times New Roman" pitchFamily="18" charset="0"/>
              </a:rPr>
              <a:t>number of articles per year.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First </a:t>
            </a:r>
            <a:r>
              <a:rPr lang="en-US" sz="1600" dirty="0">
                <a:latin typeface="Times New Roman" pitchFamily="18" charset="0"/>
                <a:cs typeface="Times New Roman" pitchFamily="18" charset="0"/>
              </a:rPr>
              <a:t>Year.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Language </a:t>
            </a:r>
            <a:r>
              <a:rPr lang="en-US" sz="1600" dirty="0">
                <a:latin typeface="Times New Roman" pitchFamily="18" charset="0"/>
                <a:cs typeface="Times New Roman" pitchFamily="18" charset="0"/>
              </a:rPr>
              <a:t>of articles (if not in English, stated the magazine release reasons in another language). - Home page (English).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Is </a:t>
            </a:r>
            <a:r>
              <a:rPr lang="en-US" sz="1600" dirty="0">
                <a:latin typeface="Times New Roman" pitchFamily="18" charset="0"/>
                <a:cs typeface="Times New Roman" pitchFamily="18" charset="0"/>
              </a:rPr>
              <a:t>there </a:t>
            </a:r>
            <a:r>
              <a:rPr lang="en-US" sz="1600" dirty="0" err="1">
                <a:latin typeface="Times New Roman" pitchFamily="18" charset="0"/>
                <a:cs typeface="Times New Roman" pitchFamily="18" charset="0"/>
              </a:rPr>
              <a:t>pristateynaya</a:t>
            </a:r>
            <a:r>
              <a:rPr lang="en-US" sz="1600" dirty="0">
                <a:latin typeface="Times New Roman" pitchFamily="18" charset="0"/>
                <a:cs typeface="Times New Roman" pitchFamily="18" charset="0"/>
              </a:rPr>
              <a:t> bibliography in the Roman alphabet (Latin</a:t>
            </a:r>
            <a:r>
              <a:rPr lang="en-US" sz="1600" dirty="0" smtClean="0">
                <a:latin typeface="Times New Roman" pitchFamily="18" charset="0"/>
                <a:cs typeface="Times New Roman" pitchFamily="18" charset="0"/>
              </a:rPr>
              <a:t>).</a:t>
            </a:r>
          </a:p>
          <a:p>
            <a:pPr lvl="0" algn="just"/>
            <a:r>
              <a:rPr lang="en-US" sz="1600" dirty="0" smtClean="0">
                <a:latin typeface="Times New Roman" pitchFamily="18" charset="0"/>
                <a:cs typeface="Times New Roman" pitchFamily="18" charset="0"/>
              </a:rPr>
              <a:t> - The </a:t>
            </a:r>
            <a:r>
              <a:rPr lang="en-US" sz="1600" dirty="0">
                <a:latin typeface="Times New Roman" pitchFamily="18" charset="0"/>
                <a:cs typeface="Times New Roman" pitchFamily="18" charset="0"/>
              </a:rPr>
              <a:t>level of review.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Is </a:t>
            </a:r>
            <a:r>
              <a:rPr lang="en-US" sz="1600" dirty="0">
                <a:latin typeface="Times New Roman" pitchFamily="18" charset="0"/>
                <a:cs typeface="Times New Roman" pitchFamily="18" charset="0"/>
              </a:rPr>
              <a:t>there an editorial board, the address of its Internet home page (English version), the composition of the editorial board - if there is an international composition (specify country</a:t>
            </a:r>
            <a:r>
              <a:rPr lang="en-US" sz="1600" dirty="0" smtClean="0">
                <a:latin typeface="Times New Roman" pitchFamily="18" charset="0"/>
                <a:cs typeface="Times New Roman" pitchFamily="18" charset="0"/>
              </a:rPr>
              <a:t>).</a:t>
            </a:r>
          </a:p>
          <a:p>
            <a:pPr lvl="0" algn="just"/>
            <a:r>
              <a:rPr lang="en-US" sz="1600" dirty="0" smtClean="0">
                <a:latin typeface="Times New Roman" pitchFamily="18" charset="0"/>
                <a:cs typeface="Times New Roman" pitchFamily="18" charset="0"/>
              </a:rPr>
              <a:t> - Characteristics </a:t>
            </a:r>
            <a:r>
              <a:rPr lang="en-US" sz="1600" dirty="0">
                <a:latin typeface="Times New Roman" pitchFamily="18" charset="0"/>
                <a:cs typeface="Times New Roman" pitchFamily="18" charset="0"/>
              </a:rPr>
              <a:t>of the composition of the authors - whether there is an international structure.</a:t>
            </a:r>
          </a:p>
          <a:p>
            <a:pPr lvl="0" algn="just"/>
            <a:r>
              <a:rPr lang="en-US" sz="1600" b="1" dirty="0">
                <a:latin typeface="Times New Roman" pitchFamily="18" charset="0"/>
                <a:cs typeface="Times New Roman" pitchFamily="18" charset="0"/>
              </a:rPr>
              <a:t>STEP - 2. </a:t>
            </a:r>
            <a:r>
              <a:rPr lang="en-US" sz="1600" dirty="0">
                <a:latin typeface="Times New Roman" pitchFamily="18" charset="0"/>
                <a:cs typeface="Times New Roman" pitchFamily="18" charset="0"/>
              </a:rPr>
              <a:t>Presentation of content (presentation of content</a:t>
            </a:r>
            <a:r>
              <a:rPr lang="en-US" sz="1600" dirty="0" smtClean="0">
                <a:latin typeface="Times New Roman" pitchFamily="18" charset="0"/>
                <a:cs typeface="Times New Roman" pitchFamily="18" charset="0"/>
              </a:rPr>
              <a:t>).</a:t>
            </a:r>
          </a:p>
          <a:p>
            <a:pPr lvl="0" algn="just"/>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Examples </a:t>
            </a:r>
            <a:r>
              <a:rPr lang="en-US" sz="1600" dirty="0">
                <a:latin typeface="Times New Roman" pitchFamily="18" charset="0"/>
                <a:cs typeface="Times New Roman" pitchFamily="18" charset="0"/>
              </a:rPr>
              <a:t>of articles (</a:t>
            </a:r>
            <a:r>
              <a:rPr lang="en-US" sz="1600" dirty="0" err="1">
                <a:latin typeface="Times New Roman" pitchFamily="18" charset="0"/>
                <a:cs typeface="Times New Roman" pitchFamily="18" charset="0"/>
              </a:rPr>
              <a:t>pdf</a:t>
            </a:r>
            <a:r>
              <a:rPr lang="en-US" sz="1600" dirty="0">
                <a:latin typeface="Times New Roman" pitchFamily="18" charset="0"/>
                <a:cs typeface="Times New Roman" pitchFamily="18" charset="0"/>
              </a:rPr>
              <a:t>-format);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Home </a:t>
            </a:r>
            <a:r>
              <a:rPr lang="en-US" sz="1600" dirty="0">
                <a:latin typeface="Times New Roman" pitchFamily="18" charset="0"/>
                <a:cs typeface="Times New Roman" pitchFamily="18" charset="0"/>
              </a:rPr>
              <a:t>page with the content (the table of contents, author summary, full text, if there are others.); </a:t>
            </a:r>
            <a:endParaRPr lang="en-US" sz="1600" dirty="0" smtClean="0">
              <a:latin typeface="Times New Roman" pitchFamily="18" charset="0"/>
              <a:cs typeface="Times New Roman" pitchFamily="18" charset="0"/>
            </a:endParaRPr>
          </a:p>
          <a:p>
            <a:pPr lvl="0" algn="just"/>
            <a:r>
              <a:rPr lang="en-US" sz="1600" dirty="0" smtClean="0">
                <a:latin typeface="Times New Roman" pitchFamily="18" charset="0"/>
                <a:cs typeface="Times New Roman" pitchFamily="18" charset="0"/>
              </a:rPr>
              <a:t> - Preliminary </a:t>
            </a:r>
            <a:r>
              <a:rPr lang="en-US" sz="1600" dirty="0">
                <a:latin typeface="Times New Roman" pitchFamily="18" charset="0"/>
                <a:cs typeface="Times New Roman" pitchFamily="18" charset="0"/>
              </a:rPr>
              <a:t>assessment of the quality of copyright SC's resume.</a:t>
            </a:r>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val="219918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54008"/>
            <a:ext cx="9144000" cy="5355312"/>
          </a:xfrm>
          <a:prstGeom prst="rect">
            <a:avLst/>
          </a:prstGeom>
        </p:spPr>
        <p:txBody>
          <a:bodyPr wrap="square">
            <a:spAutoFit/>
          </a:bodyPr>
          <a:lstStyle/>
          <a:p>
            <a:r>
              <a:rPr lang="en-US" b="1" dirty="0">
                <a:latin typeface="Times New Roman" pitchFamily="18" charset="0"/>
                <a:cs typeface="Times New Roman" pitchFamily="18" charset="0"/>
              </a:rPr>
              <a:t>STEP - 3</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t>
            </a:r>
            <a:r>
              <a:rPr lang="en-US" dirty="0" err="1" smtClean="0">
                <a:latin typeface="Times New Roman" pitchFamily="18" charset="0"/>
                <a:cs typeface="Times New Roman" pitchFamily="18" charset="0"/>
              </a:rPr>
              <a:t>itedness</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 Information on the 3rd to the editors:</a:t>
            </a:r>
          </a:p>
          <a:p>
            <a:r>
              <a:rPr lang="en-US" dirty="0">
                <a:latin typeface="Times New Roman" pitchFamily="18" charset="0"/>
                <a:cs typeface="Times New Roman" pitchFamily="18" charset="0"/>
              </a:rPr>
              <a:t> - The productivity in terms of publications.</a:t>
            </a:r>
          </a:p>
          <a:p>
            <a:r>
              <a:rPr lang="en-US" dirty="0">
                <a:latin typeface="Times New Roman" pitchFamily="18" charset="0"/>
                <a:cs typeface="Times New Roman" pitchFamily="18" charset="0"/>
              </a:rPr>
              <a:t> - Citation.</a:t>
            </a:r>
          </a:p>
          <a:p>
            <a:r>
              <a:rPr lang="en-US" dirty="0">
                <a:latin typeface="Times New Roman" pitchFamily="18" charset="0"/>
                <a:cs typeface="Times New Roman" pitchFamily="18" charset="0"/>
              </a:rPr>
              <a:t> - Hirsch Index.</a:t>
            </a:r>
          </a:p>
          <a:p>
            <a:r>
              <a:rPr lang="en-US" b="1" dirty="0">
                <a:latin typeface="Times New Roman" pitchFamily="18" charset="0"/>
                <a:cs typeface="Times New Roman" pitchFamily="18" charset="0"/>
              </a:rPr>
              <a:t>STEP - 4</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t>
            </a:r>
            <a:r>
              <a:rPr lang="en-US" dirty="0" err="1" smtClean="0">
                <a:latin typeface="Times New Roman" pitchFamily="18" charset="0"/>
                <a:cs typeface="Times New Roman" pitchFamily="18" charset="0"/>
              </a:rPr>
              <a:t>egularuty</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 Information on the existing delays or exit during the next editions of magazines.</a:t>
            </a:r>
          </a:p>
          <a:p>
            <a:r>
              <a:rPr lang="en-US" dirty="0">
                <a:latin typeface="Times New Roman" pitchFamily="18" charset="0"/>
                <a:cs typeface="Times New Roman" pitchFamily="18" charset="0"/>
              </a:rPr>
              <a:t> - Evaluated on the site.</a:t>
            </a:r>
          </a:p>
          <a:p>
            <a:r>
              <a:rPr lang="en-US" dirty="0">
                <a:latin typeface="Times New Roman" pitchFamily="18" charset="0"/>
                <a:cs typeface="Times New Roman" pitchFamily="18" charset="0"/>
              </a:rPr>
              <a:t> - It is considered an important indicator ( "may mean the absence of portfolio items, bad management" and others.)</a:t>
            </a:r>
          </a:p>
          <a:p>
            <a:r>
              <a:rPr lang="en-US" b="1" dirty="0">
                <a:latin typeface="Times New Roman" pitchFamily="18" charset="0"/>
                <a:cs typeface="Times New Roman" pitchFamily="18" charset="0"/>
              </a:rPr>
              <a:t>STEP - 5. </a:t>
            </a:r>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ccessibility.</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 Availability of content on the magazine's website in English.</a:t>
            </a:r>
          </a:p>
          <a:p>
            <a:r>
              <a:rPr lang="en-US" dirty="0">
                <a:latin typeface="Times New Roman" pitchFamily="18" charset="0"/>
                <a:cs typeface="Times New Roman" pitchFamily="18" charset="0"/>
              </a:rPr>
              <a:t> - Have your home page in English.</a:t>
            </a:r>
          </a:p>
          <a:p>
            <a:r>
              <a:rPr lang="en-US" dirty="0">
                <a:latin typeface="Times New Roman" pitchFamily="18" charset="0"/>
                <a:cs typeface="Times New Roman" pitchFamily="18" charset="0"/>
              </a:rPr>
              <a:t> - The quality of the site in English.</a:t>
            </a:r>
          </a:p>
          <a:p>
            <a:r>
              <a:rPr lang="en-US" b="1" dirty="0">
                <a:latin typeface="Times New Roman" pitchFamily="18" charset="0"/>
                <a:cs typeface="Times New Roman" pitchFamily="18" charset="0"/>
              </a:rPr>
              <a:t>STEP - 6</a:t>
            </a:r>
            <a:r>
              <a:rPr lang="en-US" dirty="0">
                <a:latin typeface="Times New Roman" pitchFamily="18" charset="0"/>
                <a:cs typeface="Times New Roman" pitchFamily="18" charset="0"/>
              </a:rPr>
              <a:t>. D</a:t>
            </a:r>
            <a:r>
              <a:rPr lang="en-US" dirty="0" smtClean="0">
                <a:latin typeface="Times New Roman" pitchFamily="18" charset="0"/>
                <a:cs typeface="Times New Roman" pitchFamily="18" charset="0"/>
              </a:rPr>
              <a:t>istribution.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 The inclusion in Web of Science.</a:t>
            </a:r>
          </a:p>
          <a:p>
            <a:r>
              <a:rPr lang="en-US" dirty="0">
                <a:latin typeface="Times New Roman" pitchFamily="18" charset="0"/>
                <a:cs typeface="Times New Roman" pitchFamily="18" charset="0"/>
              </a:rPr>
              <a:t> - The inclusion in the database and any other.</a:t>
            </a:r>
          </a:p>
          <a:p>
            <a:r>
              <a:rPr lang="en-US" dirty="0">
                <a:latin typeface="Times New Roman" pitchFamily="18" charset="0"/>
                <a:cs typeface="Times New Roman" pitchFamily="18" charset="0"/>
              </a:rPr>
              <a:t> - Availability DOI to </a:t>
            </a:r>
            <a:r>
              <a:rPr lang="en-US" dirty="0" err="1">
                <a:latin typeface="Times New Roman" pitchFamily="18" charset="0"/>
                <a:cs typeface="Times New Roman" pitchFamily="18" charset="0"/>
              </a:rPr>
              <a:t>CrossRef</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 Availability subscription through </a:t>
            </a:r>
            <a:r>
              <a:rPr lang="en-US" dirty="0" err="1">
                <a:latin typeface="Times New Roman" pitchFamily="18" charset="0"/>
                <a:cs typeface="Times New Roman" pitchFamily="18" charset="0"/>
              </a:rPr>
              <a:t>WorldCat</a:t>
            </a:r>
            <a:r>
              <a:rPr lang="en-US" dirty="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053626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075958"/>
            <a:ext cx="8928992" cy="5078313"/>
          </a:xfrm>
          <a:prstGeom prst="rect">
            <a:avLst/>
          </a:prstGeom>
        </p:spPr>
        <p:txBody>
          <a:bodyPr wrap="square">
            <a:spAutoFit/>
          </a:bodyPr>
          <a:lstStyle/>
          <a:p>
            <a:pPr lvl="0" algn="just"/>
            <a:r>
              <a:rPr lang="en-US" b="1" dirty="0">
                <a:latin typeface="Times New Roman" pitchFamily="18" charset="0"/>
                <a:cs typeface="Times New Roman" pitchFamily="18" charset="0"/>
              </a:rPr>
              <a:t>THE SYSTEM IS NOT ACCEPTED </a:t>
            </a:r>
            <a:r>
              <a:rPr lang="en-US" b="1" dirty="0" smtClean="0">
                <a:latin typeface="Times New Roman" pitchFamily="18" charset="0"/>
                <a:cs typeface="Times New Roman" pitchFamily="18" charset="0"/>
              </a:rPr>
              <a:t>JOURNALS :</a:t>
            </a:r>
            <a:endParaRPr lang="en-US" b="1" dirty="0">
              <a:latin typeface="Times New Roman" pitchFamily="18" charset="0"/>
              <a:cs typeface="Times New Roman" pitchFamily="18" charset="0"/>
            </a:endParaRPr>
          </a:p>
          <a:p>
            <a:pPr lvl="0" algn="just"/>
            <a:r>
              <a:rPr lang="en-US" dirty="0">
                <a:latin typeface="Times New Roman" pitchFamily="18" charset="0"/>
                <a:cs typeface="Times New Roman" pitchFamily="18" charset="0"/>
              </a:rPr>
              <a:t> - Printing is not original articles (translations, information (except for reviews), advertising, etc.);</a:t>
            </a:r>
          </a:p>
          <a:p>
            <a:pPr lvl="0" algn="just"/>
            <a:r>
              <a:rPr lang="en-US" dirty="0">
                <a:latin typeface="Times New Roman" pitchFamily="18" charset="0"/>
                <a:cs typeface="Times New Roman" pitchFamily="18" charset="0"/>
              </a:rPr>
              <a:t> - Without </a:t>
            </a:r>
            <a:r>
              <a:rPr lang="en-US" dirty="0" smtClean="0">
                <a:latin typeface="Times New Roman" pitchFamily="18" charset="0"/>
                <a:cs typeface="Times New Roman" pitchFamily="18" charset="0"/>
              </a:rPr>
              <a:t>bibliography </a:t>
            </a:r>
            <a:r>
              <a:rPr lang="en-US" dirty="0">
                <a:latin typeface="Times New Roman" pitchFamily="18" charset="0"/>
                <a:cs typeface="Times New Roman" pitchFamily="18" charset="0"/>
              </a:rPr>
              <a:t>or have it in a small number of articles;</a:t>
            </a:r>
          </a:p>
          <a:p>
            <a:pPr lvl="0" algn="just"/>
            <a:r>
              <a:rPr lang="en-US" dirty="0">
                <a:latin typeface="Times New Roman" pitchFamily="18" charset="0"/>
                <a:cs typeface="Times New Roman" pitchFamily="18" charset="0"/>
              </a:rPr>
              <a:t> - With short, uninformative summary, in bad English;</a:t>
            </a:r>
          </a:p>
          <a:p>
            <a:pPr lvl="0" algn="just"/>
            <a:r>
              <a:rPr lang="en-US" dirty="0">
                <a:latin typeface="Times New Roman" pitchFamily="18" charset="0"/>
                <a:cs typeface="Times New Roman" pitchFamily="18" charset="0"/>
              </a:rPr>
              <a:t> - Have the production-technical, advertising and information, business orientation, that is, not scientific journals;</a:t>
            </a:r>
          </a:p>
          <a:p>
            <a:pPr lvl="0" algn="just"/>
            <a:r>
              <a:rPr lang="en-US" dirty="0">
                <a:latin typeface="Times New Roman" pitchFamily="18" charset="0"/>
                <a:cs typeface="Times New Roman" pitchFamily="18" charset="0"/>
              </a:rPr>
              <a:t> - Go irregularly;</a:t>
            </a:r>
          </a:p>
          <a:p>
            <a:pPr lvl="0" algn="just"/>
            <a:r>
              <a:rPr lang="en-US" dirty="0">
                <a:latin typeface="Times New Roman" pitchFamily="18" charset="0"/>
                <a:cs typeface="Times New Roman" pitchFamily="18" charset="0"/>
              </a:rPr>
              <a:t> - Not having ISSN;</a:t>
            </a:r>
          </a:p>
          <a:p>
            <a:pPr lvl="0" algn="just"/>
            <a:r>
              <a:rPr lang="en-US" dirty="0">
                <a:latin typeface="Times New Roman" pitchFamily="18" charset="0"/>
                <a:cs typeface="Times New Roman" pitchFamily="18" charset="0"/>
              </a:rPr>
              <a:t> - Without web sites</a:t>
            </a:r>
            <a:r>
              <a:rPr lang="en-US" dirty="0" smtClean="0">
                <a:latin typeface="Times New Roman" pitchFamily="18" charset="0"/>
                <a:cs typeface="Times New Roman" pitchFamily="18" charset="0"/>
              </a:rPr>
              <a:t>.</a:t>
            </a:r>
          </a:p>
          <a:p>
            <a:pPr lvl="0" algn="just"/>
            <a:endParaRPr lang="en-US" dirty="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MINIMUM SET FORMAL REQUIREMENTS, WITHOUT WHICH THE JOURNAL ACCEPTS NO EXPERTISE (MAGAZINE GETS WAIVER TO EXAMINATION)</a:t>
            </a:r>
          </a:p>
          <a:p>
            <a:pPr lvl="0" algn="just"/>
            <a:r>
              <a:rPr lang="en-US" dirty="0">
                <a:latin typeface="Times New Roman" pitchFamily="18" charset="0"/>
                <a:cs typeface="Times New Roman" pitchFamily="18" charset="0"/>
              </a:rPr>
              <a:t> - The availability of English-language summary of each scientific article;</a:t>
            </a:r>
          </a:p>
          <a:p>
            <a:pPr lvl="0" algn="just"/>
            <a:r>
              <a:rPr lang="en-US" dirty="0">
                <a:latin typeface="Times New Roman" pitchFamily="18" charset="0"/>
                <a:cs typeface="Times New Roman" pitchFamily="18" charset="0"/>
              </a:rPr>
              <a:t> - The availability of review of each scientific publication in the journal;</a:t>
            </a:r>
          </a:p>
          <a:p>
            <a:pPr lvl="0" algn="just"/>
            <a:r>
              <a:rPr lang="en-US" dirty="0">
                <a:latin typeface="Times New Roman" pitchFamily="18" charset="0"/>
                <a:cs typeface="Times New Roman" pitchFamily="18" charset="0"/>
              </a:rPr>
              <a:t> - Compliance with the regular edition release schedule;</a:t>
            </a:r>
          </a:p>
          <a:p>
            <a:pPr lvl="0" algn="just"/>
            <a:r>
              <a:rPr lang="en-US" dirty="0">
                <a:latin typeface="Times New Roman" pitchFamily="18" charset="0"/>
                <a:cs typeface="Times New Roman" pitchFamily="18" charset="0"/>
              </a:rPr>
              <a:t> - The availability of the ISSN (for printing and / or electronic publication);</a:t>
            </a:r>
          </a:p>
          <a:p>
            <a:pPr lvl="0" algn="just"/>
            <a:r>
              <a:rPr lang="en-US" dirty="0">
                <a:latin typeface="Times New Roman" pitchFamily="18" charset="0"/>
                <a:cs typeface="Times New Roman" pitchFamily="18" charset="0"/>
              </a:rPr>
              <a:t> - Availability </a:t>
            </a:r>
            <a:r>
              <a:rPr lang="en-US" dirty="0" smtClean="0">
                <a:latin typeface="Times New Roman" pitchFamily="18" charset="0"/>
                <a:cs typeface="Times New Roman" pitchFamily="18" charset="0"/>
              </a:rPr>
              <a:t>literature </a:t>
            </a:r>
            <a:r>
              <a:rPr lang="en-US" dirty="0">
                <a:latin typeface="Times New Roman" pitchFamily="18" charset="0"/>
                <a:cs typeface="Times New Roman" pitchFamily="18" charset="0"/>
              </a:rPr>
              <a:t>lists in the Roman alphabet (Latin).</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53086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00" y="1052736"/>
            <a:ext cx="9036496" cy="3693319"/>
          </a:xfrm>
          <a:prstGeom prst="rect">
            <a:avLst/>
          </a:prstGeom>
        </p:spPr>
        <p:txBody>
          <a:bodyPr wrap="square">
            <a:spAutoFit/>
          </a:bodyPr>
          <a:lstStyle/>
          <a:p>
            <a:pPr lvl="0" algn="just"/>
            <a:r>
              <a:rPr lang="en-US" b="1" dirty="0" smtClean="0">
                <a:latin typeface="Times New Roman" pitchFamily="18" charset="0"/>
                <a:cs typeface="Times New Roman" pitchFamily="18" charset="0"/>
              </a:rPr>
              <a:t>ALL INFORMATION CONTAINED ON THE ARTICLE, ON DEMAND SYSTEM, SHOULD BE PLACED IN THE JOURNAL TOGETHER (NEAR) WITH ITS FULL TEXT:</a:t>
            </a:r>
          </a:p>
          <a:p>
            <a:pPr lvl="0" algn="just"/>
            <a:r>
              <a:rPr lang="en-US" b="1" dirty="0">
                <a:latin typeface="Times New Roman" pitchFamily="18" charset="0"/>
                <a:cs typeface="Times New Roman" pitchFamily="18" charset="0"/>
              </a:rPr>
              <a:t> - Unit 1 </a:t>
            </a:r>
            <a:r>
              <a:rPr lang="en-US" dirty="0">
                <a:latin typeface="Times New Roman" pitchFamily="18" charset="0"/>
                <a:cs typeface="Times New Roman" pitchFamily="18" charset="0"/>
              </a:rPr>
              <a:t>- on the printed language: title of the article; authors); address data authors (institution (s), address of the organization (s), e-mail or all of the author); author's resume; keywords;</a:t>
            </a:r>
          </a:p>
          <a:p>
            <a:pPr lvl="0" algn="just"/>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 Unit 2 </a:t>
            </a:r>
            <a:r>
              <a:rPr lang="en-US" dirty="0">
                <a:latin typeface="Times New Roman" pitchFamily="18" charset="0"/>
                <a:cs typeface="Times New Roman" pitchFamily="18" charset="0"/>
              </a:rPr>
              <a:t>- Information Block 1 in the Roman alphabet (transliteration and translation of the relevant data) in the same sequence: the authors of the Latin alphabet (transliteration); title, abstract, keywords, company name, address of the organization - in English;</a:t>
            </a:r>
          </a:p>
          <a:p>
            <a:pPr lvl="0" algn="just"/>
            <a:r>
              <a:rPr lang="en-US" b="1" dirty="0">
                <a:latin typeface="Times New Roman" pitchFamily="18" charset="0"/>
                <a:cs typeface="Times New Roman" pitchFamily="18" charset="0"/>
              </a:rPr>
              <a:t> - Unit 3 </a:t>
            </a:r>
            <a:r>
              <a:rPr lang="en-US" dirty="0">
                <a:latin typeface="Times New Roman" pitchFamily="18" charset="0"/>
                <a:cs typeface="Times New Roman" pitchFamily="18" charset="0"/>
              </a:rPr>
              <a:t>- Full text of the article in the original language;</a:t>
            </a:r>
          </a:p>
          <a:p>
            <a:pPr lvl="0" algn="just"/>
            <a:r>
              <a:rPr lang="en-US" b="1" dirty="0">
                <a:latin typeface="Times New Roman" pitchFamily="18" charset="0"/>
                <a:cs typeface="Times New Roman" pitchFamily="18" charset="0"/>
              </a:rPr>
              <a:t> - Unit 4 </a:t>
            </a:r>
            <a:r>
              <a:rPr lang="en-US" dirty="0">
                <a:latin typeface="Times New Roman" pitchFamily="18" charset="0"/>
                <a:cs typeface="Times New Roman" pitchFamily="18" charset="0"/>
              </a:rPr>
              <a:t>- list of literature in Russian (the title "References");</a:t>
            </a:r>
          </a:p>
          <a:p>
            <a:pPr lvl="0" algn="just"/>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 Unit 5 </a:t>
            </a:r>
            <a:r>
              <a:rPr lang="en-US" dirty="0">
                <a:latin typeface="Times New Roman" pitchFamily="18" charset="0"/>
                <a:cs typeface="Times New Roman" pitchFamily="18" charset="0"/>
              </a:rPr>
              <a:t>- a list of references in the Roman alphabet (the title "References").</a:t>
            </a:r>
          </a:p>
          <a:p>
            <a:pPr lvl="0" algn="just"/>
            <a:r>
              <a:rPr lang="en-US" dirty="0">
                <a:latin typeface="Times New Roman" pitchFamily="18" charset="0"/>
                <a:cs typeface="Times New Roman" pitchFamily="18" charset="0"/>
              </a:rPr>
              <a:t>It is used as another option layouts, when the whole of the English language (the information in the Roman alphabet) is located at the end of the article.</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74743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68313" y="765175"/>
            <a:ext cx="8229600" cy="582613"/>
          </a:xfrm>
        </p:spPr>
        <p:txBody>
          <a:bodyPr/>
          <a:lstStyle/>
          <a:p>
            <a:r>
              <a:rPr lang="en-US" sz="2800" dirty="0">
                <a:latin typeface="Times New Roman" pitchFamily="18" charset="0"/>
                <a:cs typeface="Times New Roman" pitchFamily="18" charset="0"/>
              </a:rPr>
              <a:t>Training Course Program</a:t>
            </a:r>
            <a:endParaRPr lang="ru-RU" altLang="ru-RU" sz="2800" dirty="0" smtClean="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006121032"/>
              </p:ext>
            </p:extLst>
          </p:nvPr>
        </p:nvGraphicFramePr>
        <p:xfrm>
          <a:off x="468313" y="1255856"/>
          <a:ext cx="8229600" cy="5344160"/>
        </p:xfrm>
        <a:graphic>
          <a:graphicData uri="http://schemas.openxmlformats.org/drawingml/2006/table">
            <a:tbl>
              <a:tblPr firstRow="1" bandRow="1">
                <a:tableStyleId>{F5AB1C69-6EDB-4FF4-983F-18BD219EF322}</a:tableStyleId>
              </a:tblPr>
              <a:tblGrid>
                <a:gridCol w="471462"/>
                <a:gridCol w="5929354"/>
                <a:gridCol w="1828784"/>
              </a:tblGrid>
              <a:tr h="0">
                <a:tc>
                  <a:txBody>
                    <a:bodyPr/>
                    <a:lstStyle/>
                    <a:p>
                      <a:pPr algn="l"/>
                      <a:endParaRPr lang="ru-RU" sz="1400" dirty="0">
                        <a:latin typeface="Times New Roman" pitchFamily="18" charset="0"/>
                        <a:cs typeface="Times New Roman" pitchFamily="18" charset="0"/>
                      </a:endParaRPr>
                    </a:p>
                  </a:txBody>
                  <a:tcPr/>
                </a:tc>
                <a:tc>
                  <a:txBody>
                    <a:bodyPr/>
                    <a:lstStyle/>
                    <a:p>
                      <a:pPr algn="l"/>
                      <a:endParaRPr lang="ru-RU" sz="1400" dirty="0">
                        <a:latin typeface="Times New Roman" pitchFamily="18" charset="0"/>
                        <a:cs typeface="Times New Roman" pitchFamily="18" charset="0"/>
                      </a:endParaRPr>
                    </a:p>
                  </a:txBody>
                  <a:tcPr/>
                </a:tc>
                <a:tc>
                  <a:txBody>
                    <a:bodyPr/>
                    <a:lstStyle/>
                    <a:p>
                      <a:pPr algn="l"/>
                      <a:endParaRPr lang="ru-RU" sz="1400" dirty="0">
                        <a:latin typeface="Times New Roman" pitchFamily="18" charset="0"/>
                        <a:cs typeface="Times New Roman" pitchFamily="18" charset="0"/>
                      </a:endParaRPr>
                    </a:p>
                  </a:txBody>
                  <a:tcPr/>
                </a:tc>
              </a:tr>
              <a:tr h="370840">
                <a:tc>
                  <a:txBody>
                    <a:bodyPr/>
                    <a:lstStyle/>
                    <a:p>
                      <a:pPr algn="l"/>
                      <a:r>
                        <a:rPr lang="ru-RU" sz="1400" dirty="0" smtClean="0">
                          <a:latin typeface="Times New Roman" pitchFamily="18" charset="0"/>
                          <a:cs typeface="Times New Roman" pitchFamily="18" charset="0"/>
                        </a:rPr>
                        <a:t>1</a:t>
                      </a:r>
                      <a:endParaRPr lang="ru-RU" sz="1400" dirty="0">
                        <a:latin typeface="Times New Roman" pitchFamily="18" charset="0"/>
                        <a:cs typeface="Times New Roman" pitchFamily="18" charset="0"/>
                      </a:endParaRPr>
                    </a:p>
                  </a:txBody>
                  <a:tcPr/>
                </a:tc>
                <a:tc>
                  <a:txBody>
                    <a:bodyPr/>
                    <a:lstStyle/>
                    <a:p>
                      <a:pPr algn="l"/>
                      <a:r>
                        <a:rPr lang="en-US" sz="1400" dirty="0" smtClean="0">
                          <a:latin typeface="Times New Roman" pitchFamily="18" charset="0"/>
                          <a:cs typeface="Times New Roman" pitchFamily="18" charset="0"/>
                        </a:rPr>
                        <a:t>Arrival of the participants</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02.08.2015</a:t>
                      </a:r>
                      <a:endParaRPr lang="ru-RU" sz="1400" dirty="0">
                        <a:latin typeface="Times New Roman" pitchFamily="18" charset="0"/>
                        <a:cs typeface="Times New Roman" pitchFamily="18" charset="0"/>
                      </a:endParaRPr>
                    </a:p>
                  </a:txBody>
                  <a:tcPr/>
                </a:tc>
              </a:tr>
              <a:tr h="305544">
                <a:tc>
                  <a:txBody>
                    <a:bodyPr/>
                    <a:lstStyle/>
                    <a:p>
                      <a:pPr algn="l"/>
                      <a:endParaRPr lang="ru-RU" sz="1400" dirty="0" smtClean="0">
                        <a:latin typeface="Times New Roman" pitchFamily="18" charset="0"/>
                        <a:cs typeface="Times New Roman" pitchFamily="18" charset="0"/>
                      </a:endParaRPr>
                    </a:p>
                    <a:p>
                      <a:pPr algn="l"/>
                      <a:endParaRPr lang="ru-RU" sz="1400" dirty="0" smtClean="0">
                        <a:latin typeface="Times New Roman" pitchFamily="18" charset="0"/>
                        <a:cs typeface="Times New Roman" pitchFamily="18" charset="0"/>
                      </a:endParaRPr>
                    </a:p>
                    <a:p>
                      <a:pPr algn="l"/>
                      <a:r>
                        <a:rPr lang="ru-RU" sz="1400" dirty="0" smtClean="0">
                          <a:latin typeface="Times New Roman" pitchFamily="18" charset="0"/>
                          <a:cs typeface="Times New Roman" pitchFamily="18" charset="0"/>
                        </a:rPr>
                        <a:t>2</a:t>
                      </a:r>
                      <a:endParaRPr lang="ru-RU" sz="1400" dirty="0">
                        <a:latin typeface="Times New Roman" pitchFamily="18" charset="0"/>
                        <a:cs typeface="Times New Roman" pitchFamily="18" charset="0"/>
                      </a:endParaRPr>
                    </a:p>
                  </a:txBody>
                  <a:tcPr/>
                </a:tc>
                <a:tc>
                  <a:txBody>
                    <a:bodyPr/>
                    <a:lstStyle/>
                    <a:p>
                      <a:pPr algn="just"/>
                      <a:r>
                        <a:rPr lang="en-US" sz="1400" b="0" i="0" u="none" strike="noStrike" kern="1200" baseline="0" dirty="0" smtClean="0">
                          <a:solidFill>
                            <a:schemeClr val="dk1"/>
                          </a:solidFill>
                          <a:latin typeface="Times New Roman" pitchFamily="18" charset="0"/>
                          <a:ea typeface="+mn-ea"/>
                          <a:cs typeface="Times New Roman" pitchFamily="18" charset="0"/>
                        </a:rPr>
                        <a:t>Introduction to the Doctoral Summer School. Opening keynotes Presentation of the study program, introduction to the course subject. Personal motivation. Presentation skills. Requirements for successful PhD completion. Generating new Research Ideas. Research planning – how to plan potential scientific research.</a:t>
                      </a:r>
                      <a:endParaRPr lang="ru-RU" altLang="ru-RU" sz="1100" baseline="0" dirty="0" smtClean="0">
                        <a:latin typeface="Times New Roman" pitchFamily="18" charset="0"/>
                        <a:cs typeface="Times New Roman" pitchFamily="18" charset="0"/>
                      </a:endParaRPr>
                    </a:p>
                  </a:txBody>
                  <a:tcPr/>
                </a:tc>
                <a:tc>
                  <a:txBody>
                    <a:bodyPr/>
                    <a:lstStyle/>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03.08.2015</a:t>
                      </a:r>
                      <a:endParaRPr lang="ru-RU" sz="1400" dirty="0">
                        <a:latin typeface="Times New Roman" pitchFamily="18" charset="0"/>
                        <a:cs typeface="Times New Roman" pitchFamily="18" charset="0"/>
                      </a:endParaRPr>
                    </a:p>
                  </a:txBody>
                  <a:tcPr/>
                </a:tc>
              </a:tr>
              <a:tr h="515848">
                <a:tc>
                  <a:txBody>
                    <a:bodyPr/>
                    <a:lstStyle/>
                    <a:p>
                      <a:pPr algn="l"/>
                      <a:endParaRPr lang="ru-RU" sz="1400" dirty="0" smtClean="0">
                        <a:latin typeface="Times New Roman" pitchFamily="18" charset="0"/>
                        <a:cs typeface="Times New Roman" pitchFamily="18" charset="0"/>
                      </a:endParaRPr>
                    </a:p>
                    <a:p>
                      <a:pPr algn="l"/>
                      <a:r>
                        <a:rPr lang="ru-RU" sz="1400" dirty="0" smtClean="0">
                          <a:latin typeface="Times New Roman" pitchFamily="18" charset="0"/>
                          <a:cs typeface="Times New Roman" pitchFamily="18" charset="0"/>
                        </a:rPr>
                        <a:t>3</a:t>
                      </a:r>
                      <a:endParaRPr lang="ru-RU" sz="1400" dirty="0">
                        <a:latin typeface="Times New Roman" pitchFamily="18" charset="0"/>
                        <a:cs typeface="Times New Roman" pitchFamily="18" charset="0"/>
                      </a:endParaRPr>
                    </a:p>
                  </a:txBody>
                  <a:tcPr/>
                </a:tc>
                <a:tc>
                  <a:txBody>
                    <a:bodyPr/>
                    <a:lstStyle/>
                    <a:p>
                      <a:pPr algn="just"/>
                      <a:r>
                        <a:rPr lang="en-US" sz="1400" b="0" i="0" u="none" strike="noStrike" kern="1200" baseline="0" dirty="0" smtClean="0">
                          <a:solidFill>
                            <a:schemeClr val="dk1"/>
                          </a:solidFill>
                          <a:latin typeface="Times New Roman" pitchFamily="18" charset="0"/>
                          <a:ea typeface="+mn-ea"/>
                          <a:cs typeface="Times New Roman" pitchFamily="18" charset="0"/>
                        </a:rPr>
                        <a:t>Quality assurance – criteria and methods for </a:t>
                      </a:r>
                      <a:r>
                        <a:rPr lang="en-US" sz="1400" b="0" i="0" u="none" strike="noStrike" kern="1200" baseline="0" dirty="0" err="1" smtClean="0">
                          <a:solidFill>
                            <a:schemeClr val="dk1"/>
                          </a:solidFill>
                          <a:latin typeface="Times New Roman" pitchFamily="18" charset="0"/>
                          <a:ea typeface="+mn-ea"/>
                          <a:cs typeface="Times New Roman" pitchFamily="18" charset="0"/>
                        </a:rPr>
                        <a:t>assesment</a:t>
                      </a:r>
                      <a:r>
                        <a:rPr lang="en-US" sz="1400" b="0" i="0" u="none" strike="noStrike" kern="1200" baseline="0" dirty="0" smtClean="0">
                          <a:solidFill>
                            <a:schemeClr val="dk1"/>
                          </a:solidFill>
                          <a:latin typeface="Times New Roman" pitchFamily="18" charset="0"/>
                          <a:ea typeface="+mn-ea"/>
                          <a:cs typeface="Times New Roman" pitchFamily="18" charset="0"/>
                        </a:rPr>
                        <a:t> of scientific works and papers. Review of one high level published works. Review of own abstracts =&gt; oral  </a:t>
                      </a:r>
                      <a:r>
                        <a:rPr lang="en-US" sz="1400" b="0" i="0" u="none" strike="noStrike" kern="1200" baseline="0" dirty="0" err="1" smtClean="0">
                          <a:solidFill>
                            <a:schemeClr val="dk1"/>
                          </a:solidFill>
                          <a:latin typeface="Times New Roman" pitchFamily="18" charset="0"/>
                          <a:ea typeface="+mn-ea"/>
                          <a:cs typeface="Times New Roman" pitchFamily="18" charset="0"/>
                        </a:rPr>
                        <a:t>resentation</a:t>
                      </a:r>
                      <a:r>
                        <a:rPr lang="en-US" sz="1400" b="0" i="0" u="none" strike="noStrike" kern="1200" baseline="0" dirty="0" smtClean="0">
                          <a:solidFill>
                            <a:schemeClr val="dk1"/>
                          </a:solidFill>
                          <a:latin typeface="Times New Roman" pitchFamily="18" charset="0"/>
                          <a:ea typeface="+mn-ea"/>
                          <a:cs typeface="Times New Roman" pitchFamily="18" charset="0"/>
                        </a:rPr>
                        <a:t> or posters. How to write a successful scientific article. Guided Tour in Berlin.</a:t>
                      </a:r>
                      <a:endParaRPr lang="ru-RU" sz="1100" dirty="0">
                        <a:latin typeface="Times New Roman" pitchFamily="18" charset="0"/>
                        <a:cs typeface="Times New Roman" pitchFamily="18" charset="0"/>
                      </a:endParaRPr>
                    </a:p>
                  </a:txBody>
                  <a:tcPr/>
                </a:tc>
                <a:tc>
                  <a:txBody>
                    <a:bodyPr/>
                    <a:lstStyle/>
                    <a:p>
                      <a:pPr algn="ctr"/>
                      <a:endParaRPr lang="ru-RU" sz="1400" baseline="0" dirty="0" smtClean="0">
                        <a:latin typeface="Times New Roman" pitchFamily="18" charset="0"/>
                        <a:cs typeface="Times New Roman" pitchFamily="18" charset="0"/>
                      </a:endParaRPr>
                    </a:p>
                    <a:p>
                      <a:pPr algn="ctr"/>
                      <a:r>
                        <a:rPr lang="ru-RU" sz="1400" baseline="0" dirty="0" smtClean="0">
                          <a:latin typeface="Times New Roman" pitchFamily="18" charset="0"/>
                          <a:cs typeface="Times New Roman" pitchFamily="18" charset="0"/>
                        </a:rPr>
                        <a:t>04.08.2015 </a:t>
                      </a:r>
                      <a:endParaRPr lang="ru-RU" sz="1400" dirty="0">
                        <a:latin typeface="Times New Roman" pitchFamily="18" charset="0"/>
                        <a:cs typeface="Times New Roman" pitchFamily="18" charset="0"/>
                      </a:endParaRPr>
                    </a:p>
                  </a:txBody>
                  <a:tcPr/>
                </a:tc>
              </a:tr>
              <a:tr h="523840">
                <a:tc>
                  <a:txBody>
                    <a:bodyPr/>
                    <a:lstStyle/>
                    <a:p>
                      <a:pPr algn="l"/>
                      <a:endParaRPr lang="ru-RU" sz="1400" dirty="0" smtClean="0">
                        <a:latin typeface="Times New Roman" pitchFamily="18" charset="0"/>
                        <a:cs typeface="Times New Roman" pitchFamily="18" charset="0"/>
                      </a:endParaRPr>
                    </a:p>
                    <a:p>
                      <a:pPr algn="l"/>
                      <a:endParaRPr lang="ru-RU" sz="1400" dirty="0" smtClean="0">
                        <a:latin typeface="Times New Roman" pitchFamily="18" charset="0"/>
                        <a:cs typeface="Times New Roman" pitchFamily="18" charset="0"/>
                      </a:endParaRPr>
                    </a:p>
                    <a:p>
                      <a:pPr algn="l"/>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a:txBody>
                  <a:tcPr/>
                </a:tc>
                <a:tc>
                  <a:txBody>
                    <a:bodyPr/>
                    <a:lstStyle/>
                    <a:p>
                      <a:pPr algn="just"/>
                      <a:r>
                        <a:rPr lang="en-US" sz="1400" b="0" i="0" u="none" strike="noStrike" kern="1200" baseline="0" dirty="0" smtClean="0">
                          <a:solidFill>
                            <a:schemeClr val="dk1"/>
                          </a:solidFill>
                          <a:latin typeface="Times New Roman" pitchFamily="18" charset="0"/>
                          <a:ea typeface="+mn-ea"/>
                          <a:cs typeface="Times New Roman" pitchFamily="18" charset="0"/>
                        </a:rPr>
                        <a:t>Secrets of giving a good scientific talk. How to prepare a poster for the conference. How to present at the scientific conference. Consultation on preparation of posters, papers and presentations for the Doctoral </a:t>
                      </a:r>
                      <a:r>
                        <a:rPr lang="en-US" sz="1400" b="0" i="0" u="none" strike="noStrike" kern="1200" baseline="0" dirty="0" err="1" smtClean="0">
                          <a:solidFill>
                            <a:schemeClr val="dk1"/>
                          </a:solidFill>
                          <a:latin typeface="Times New Roman" pitchFamily="18" charset="0"/>
                          <a:ea typeface="+mn-ea"/>
                          <a:cs typeface="Times New Roman" pitchFamily="18" charset="0"/>
                        </a:rPr>
                        <a:t>excibition</a:t>
                      </a:r>
                      <a:r>
                        <a:rPr lang="en-US" sz="1400" b="0" i="0" u="none" strike="noStrike" kern="1200" baseline="0" dirty="0" smtClean="0">
                          <a:solidFill>
                            <a:schemeClr val="dk1"/>
                          </a:solidFill>
                          <a:latin typeface="Times New Roman" pitchFamily="18" charset="0"/>
                          <a:ea typeface="+mn-ea"/>
                          <a:cs typeface="Times New Roman" pitchFamily="18" charset="0"/>
                        </a:rPr>
                        <a:t>. Demystifying the Writing and Publishing Process</a:t>
                      </a:r>
                      <a:endParaRPr lang="ru-RU" sz="1100"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400" baseline="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baseline="0"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aseline="0" dirty="0" smtClean="0">
                          <a:latin typeface="Times New Roman" pitchFamily="18" charset="0"/>
                          <a:cs typeface="Times New Roman" pitchFamily="18" charset="0"/>
                        </a:rPr>
                        <a:t>05.08.2015 </a:t>
                      </a:r>
                      <a:endParaRPr lang="ru-RU" sz="1400" dirty="0" smtClean="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txBody>
                  <a:tcPr/>
                </a:tc>
              </a:tr>
              <a:tr h="387816">
                <a:tc>
                  <a:txBody>
                    <a:bodyPr/>
                    <a:lstStyle/>
                    <a:p>
                      <a:pPr algn="l"/>
                      <a:r>
                        <a:rPr lang="ru-RU" sz="1400" dirty="0" smtClean="0">
                          <a:latin typeface="Times New Roman" pitchFamily="18" charset="0"/>
                          <a:cs typeface="Times New Roman" pitchFamily="18" charset="0"/>
                        </a:rPr>
                        <a:t>5</a:t>
                      </a:r>
                      <a:endParaRPr lang="ru-RU" sz="1400" dirty="0">
                        <a:latin typeface="Times New Roman" pitchFamily="18" charset="0"/>
                        <a:cs typeface="Times New Roman" pitchFamily="18" charset="0"/>
                      </a:endParaRPr>
                    </a:p>
                  </a:txBody>
                  <a:tcPr/>
                </a:tc>
                <a:tc>
                  <a:txBody>
                    <a:bodyPr/>
                    <a:lstStyle/>
                    <a:p>
                      <a:pPr algn="just"/>
                      <a:r>
                        <a:rPr lang="en-US" sz="1400" b="0" i="0" u="none" strike="noStrike" kern="1200" baseline="0" dirty="0" smtClean="0">
                          <a:solidFill>
                            <a:schemeClr val="dk1"/>
                          </a:solidFill>
                          <a:latin typeface="Times New Roman" pitchFamily="18" charset="0"/>
                          <a:ea typeface="+mn-ea"/>
                          <a:cs typeface="Times New Roman" pitchFamily="18" charset="0"/>
                        </a:rPr>
                        <a:t>Individual research work, preparation of posters and presentations. Consultations if requested</a:t>
                      </a:r>
                      <a:endParaRPr lang="ru-RU" sz="11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06.08.2015</a:t>
                      </a:r>
                      <a:endParaRPr lang="ru-RU" sz="1400" dirty="0">
                        <a:latin typeface="Times New Roman" pitchFamily="18" charset="0"/>
                        <a:cs typeface="Times New Roman" pitchFamily="18" charset="0"/>
                      </a:endParaRPr>
                    </a:p>
                  </a:txBody>
                  <a:tcPr/>
                </a:tc>
              </a:tr>
              <a:tr h="370840">
                <a:tc>
                  <a:txBody>
                    <a:bodyPr/>
                    <a:lstStyle/>
                    <a:p>
                      <a:pPr algn="l"/>
                      <a:endParaRPr lang="ru-RU" sz="1400" dirty="0" smtClean="0">
                        <a:latin typeface="Times New Roman" pitchFamily="18" charset="0"/>
                        <a:cs typeface="Times New Roman" pitchFamily="18" charset="0"/>
                      </a:endParaRPr>
                    </a:p>
                    <a:p>
                      <a:pPr algn="l"/>
                      <a:r>
                        <a:rPr lang="ru-RU" sz="1400" dirty="0" smtClean="0">
                          <a:latin typeface="Times New Roman" pitchFamily="18" charset="0"/>
                          <a:cs typeface="Times New Roman" pitchFamily="18" charset="0"/>
                        </a:rPr>
                        <a:t>6</a:t>
                      </a:r>
                      <a:endParaRPr lang="ru-RU" sz="1400" dirty="0">
                        <a:latin typeface="Times New Roman" pitchFamily="18" charset="0"/>
                        <a:cs typeface="Times New Roman" pitchFamily="18" charset="0"/>
                      </a:endParaRPr>
                    </a:p>
                  </a:txBody>
                  <a:tcPr/>
                </a:tc>
                <a:tc>
                  <a:txBody>
                    <a:bodyPr/>
                    <a:lstStyle/>
                    <a:p>
                      <a:pPr algn="just"/>
                      <a:r>
                        <a:rPr lang="en-US" sz="1400" b="0" i="0" u="none" strike="noStrike" kern="1200" baseline="0" dirty="0" smtClean="0">
                          <a:solidFill>
                            <a:schemeClr val="dk1"/>
                          </a:solidFill>
                          <a:latin typeface="Times New Roman" pitchFamily="18" charset="0"/>
                          <a:ea typeface="+mn-ea"/>
                          <a:cs typeface="Times New Roman" pitchFamily="18" charset="0"/>
                        </a:rPr>
                        <a:t>Poster presentations - PhD students and their supervisors,</a:t>
                      </a:r>
                    </a:p>
                    <a:p>
                      <a:pPr algn="just"/>
                      <a:r>
                        <a:rPr lang="en-US" sz="1400" b="0" i="0" u="none" strike="noStrike" kern="1200" baseline="0" dirty="0" smtClean="0">
                          <a:solidFill>
                            <a:schemeClr val="dk1"/>
                          </a:solidFill>
                          <a:latin typeface="Times New Roman" pitchFamily="18" charset="0"/>
                          <a:ea typeface="+mn-ea"/>
                          <a:cs typeface="Times New Roman" pitchFamily="18" charset="0"/>
                        </a:rPr>
                        <a:t>experts to review the posters. </a:t>
                      </a:r>
                      <a:r>
                        <a:rPr lang="en-US" sz="1400" b="0" i="0" u="none" strike="noStrike" kern="1200" baseline="0" dirty="0" err="1" smtClean="0">
                          <a:solidFill>
                            <a:schemeClr val="dk1"/>
                          </a:solidFill>
                          <a:latin typeface="Times New Roman" pitchFamily="18" charset="0"/>
                          <a:ea typeface="+mn-ea"/>
                          <a:cs typeface="Times New Roman" pitchFamily="18" charset="0"/>
                        </a:rPr>
                        <a:t>Excebition</a:t>
                      </a:r>
                      <a:r>
                        <a:rPr lang="en-US" sz="1400" b="0" i="0" u="none" strike="noStrike" kern="1200" baseline="0" dirty="0" smtClean="0">
                          <a:solidFill>
                            <a:schemeClr val="dk1"/>
                          </a:solidFill>
                          <a:latin typeface="Times New Roman" pitchFamily="18" charset="0"/>
                          <a:ea typeface="+mn-ea"/>
                          <a:cs typeface="Times New Roman" pitchFamily="18" charset="0"/>
                        </a:rPr>
                        <a:t> of posters and presentation. Final results of the expert jury.</a:t>
                      </a:r>
                      <a:endParaRPr lang="ru-RU" sz="11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07.08.2015</a:t>
                      </a:r>
                      <a:endParaRPr lang="ru-RU" sz="1400" dirty="0">
                        <a:latin typeface="Times New Roman" pitchFamily="18" charset="0"/>
                        <a:cs typeface="Times New Roman" pitchFamily="18" charset="0"/>
                      </a:endParaRPr>
                    </a:p>
                  </a:txBody>
                  <a:tcPr/>
                </a:tc>
              </a:tr>
              <a:tr h="370840">
                <a:tc>
                  <a:txBody>
                    <a:bodyPr/>
                    <a:lstStyle/>
                    <a:p>
                      <a:pPr algn="l"/>
                      <a:r>
                        <a:rPr lang="ru-RU" sz="1400" dirty="0" smtClean="0">
                          <a:latin typeface="Times New Roman" pitchFamily="18" charset="0"/>
                          <a:cs typeface="Times New Roman" pitchFamily="18" charset="0"/>
                        </a:rPr>
                        <a:t>7</a:t>
                      </a:r>
                      <a:endParaRPr lang="ru-RU" sz="1400" dirty="0">
                        <a:latin typeface="Times New Roman" pitchFamily="18" charset="0"/>
                        <a:cs typeface="Times New Roman" pitchFamily="18" charset="0"/>
                      </a:endParaRPr>
                    </a:p>
                  </a:txBody>
                  <a:tcPr/>
                </a:tc>
                <a:tc>
                  <a:txBody>
                    <a:bodyPr/>
                    <a:lstStyle/>
                    <a:p>
                      <a:pPr algn="l"/>
                      <a:r>
                        <a:rPr lang="en-US" sz="1400" dirty="0" smtClean="0">
                          <a:latin typeface="Times New Roman" pitchFamily="18" charset="0"/>
                          <a:cs typeface="Times New Roman" pitchFamily="18" charset="0"/>
                        </a:rPr>
                        <a:t>Departure of the participants</a:t>
                      </a:r>
                      <a:endParaRPr lang="ru-RU" sz="1400" dirty="0">
                        <a:latin typeface="Times New Roman" pitchFamily="18" charset="0"/>
                        <a:cs typeface="Times New Roman" pitchFamily="18" charset="0"/>
                      </a:endParaRPr>
                    </a:p>
                  </a:txBody>
                  <a:tcPr/>
                </a:tc>
                <a:tc>
                  <a:txBody>
                    <a:bodyPr/>
                    <a:lstStyle/>
                    <a:p>
                      <a:pPr algn="ctr"/>
                      <a:r>
                        <a:rPr lang="ru-RU" sz="1400" baseline="0" dirty="0" smtClean="0">
                          <a:latin typeface="Times New Roman" pitchFamily="18" charset="0"/>
                          <a:cs typeface="Times New Roman" pitchFamily="18" charset="0"/>
                        </a:rPr>
                        <a:t>08.08.2015</a:t>
                      </a:r>
                      <a:endParaRPr lang="ru-RU" sz="1400" dirty="0">
                        <a:latin typeface="Times New Roman" pitchFamily="18" charset="0"/>
                        <a:cs typeface="Times New Roman" pitchFamily="18" charset="0"/>
                      </a:endParaRPr>
                    </a:p>
                  </a:txBody>
                  <a:tcPr/>
                </a:tc>
              </a:tr>
            </a:tbl>
          </a:graphicData>
        </a:graphic>
      </p:graphicFrame>
    </p:spTree>
  </p:cSld>
  <p:clrMapOvr>
    <a:masterClrMapping/>
  </p:clrMapOvr>
  <p:transition advTm="132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208"/>
          <p:cNvSpPr>
            <a:spLocks noGrp="1"/>
          </p:cNvSpPr>
          <p:nvPr>
            <p:ph type="title"/>
          </p:nvPr>
        </p:nvSpPr>
        <p:spPr>
          <a:xfrm>
            <a:off x="323850" y="908050"/>
            <a:ext cx="8496300" cy="520700"/>
          </a:xfrm>
        </p:spPr>
        <p:txBody>
          <a:bodyPr/>
          <a:lstStyle/>
          <a:p>
            <a:pPr>
              <a:lnSpc>
                <a:spcPct val="70000"/>
              </a:lnSpc>
            </a:pPr>
            <a:r>
              <a:rPr lang="ru-RU" altLang="ru-RU" sz="3600" dirty="0" smtClean="0">
                <a:latin typeface="Times New Roman" pitchFamily="18" charset="0"/>
                <a:cs typeface="Times New Roman" pitchFamily="18" charset="0"/>
              </a:rPr>
              <a:t/>
            </a:r>
            <a:br>
              <a:rPr lang="ru-RU" altLang="ru-RU" sz="3600" dirty="0" smtClean="0">
                <a:latin typeface="Times New Roman" pitchFamily="18" charset="0"/>
                <a:cs typeface="Times New Roman" pitchFamily="18" charset="0"/>
              </a:rPr>
            </a:br>
            <a:r>
              <a:rPr lang="ru-RU" altLang="ru-RU" sz="3600" dirty="0" smtClean="0">
                <a:latin typeface="Times New Roman" pitchFamily="18" charset="0"/>
                <a:cs typeface="Times New Roman" pitchFamily="18" charset="0"/>
              </a:rPr>
              <a:t/>
            </a:r>
            <a:br>
              <a:rPr lang="ru-RU" altLang="ru-RU" sz="3600" dirty="0" smtClean="0">
                <a:latin typeface="Times New Roman" pitchFamily="18" charset="0"/>
                <a:cs typeface="Times New Roman" pitchFamily="18" charset="0"/>
              </a:rPr>
            </a:br>
            <a:r>
              <a:rPr lang="en-US" altLang="ru-RU" sz="2800" dirty="0">
                <a:latin typeface="Times New Roman" pitchFamily="18" charset="0"/>
                <a:cs typeface="Times New Roman" pitchFamily="18" charset="0"/>
              </a:rPr>
              <a:t>Universities </a:t>
            </a:r>
            <a:r>
              <a:rPr lang="en-US" altLang="ru-RU" sz="2800" dirty="0" smtClean="0">
                <a:latin typeface="Times New Roman" pitchFamily="18" charset="0"/>
                <a:cs typeface="Times New Roman" pitchFamily="18" charset="0"/>
              </a:rPr>
              <a:t>–  </a:t>
            </a:r>
            <a:r>
              <a:rPr lang="en-US" altLang="ru-RU" sz="2800" dirty="0">
                <a:latin typeface="Times New Roman" pitchFamily="18" charset="0"/>
                <a:cs typeface="Times New Roman" pitchFamily="18" charset="0"/>
              </a:rPr>
              <a:t>participants of </a:t>
            </a:r>
            <a:r>
              <a:rPr lang="en-US" altLang="ru-RU" sz="2800" dirty="0" smtClean="0">
                <a:latin typeface="Times New Roman" pitchFamily="18" charset="0"/>
                <a:cs typeface="Times New Roman" pitchFamily="18" charset="0"/>
              </a:rPr>
              <a:t>the </a:t>
            </a:r>
            <a:r>
              <a:rPr lang="en-US" altLang="ru-RU" sz="2800" dirty="0">
                <a:latin typeface="Times New Roman" pitchFamily="18" charset="0"/>
                <a:cs typeface="Times New Roman" pitchFamily="18" charset="0"/>
              </a:rPr>
              <a:t>doctoral</a:t>
            </a:r>
            <a:r>
              <a:rPr lang="en-US" altLang="ru-RU" sz="2800" dirty="0" smtClean="0">
                <a:latin typeface="Times New Roman" pitchFamily="18" charset="0"/>
                <a:cs typeface="Times New Roman" pitchFamily="18" charset="0"/>
              </a:rPr>
              <a:t> </a:t>
            </a:r>
            <a:r>
              <a:rPr lang="en-US" altLang="ru-RU" sz="2800" dirty="0">
                <a:latin typeface="Times New Roman" pitchFamily="18" charset="0"/>
                <a:cs typeface="Times New Roman" pitchFamily="18" charset="0"/>
              </a:rPr>
              <a:t>summer school </a:t>
            </a: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3600" dirty="0" smtClean="0">
                <a:latin typeface="Times New Roman" pitchFamily="18" charset="0"/>
                <a:cs typeface="Times New Roman" pitchFamily="18" charset="0"/>
              </a:rPr>
              <a:t/>
            </a:r>
            <a:br>
              <a:rPr lang="ru-RU" altLang="ru-RU" sz="3600" dirty="0" smtClean="0">
                <a:latin typeface="Times New Roman" pitchFamily="18" charset="0"/>
                <a:cs typeface="Times New Roman" pitchFamily="18" charset="0"/>
              </a:rPr>
            </a:br>
            <a:endParaRPr lang="ru-RU" altLang="ru-RU" sz="3600" dirty="0" smtClean="0">
              <a:latin typeface="Times New Roman" pitchFamily="18" charset="0"/>
              <a:cs typeface="Times New Roman" pitchFamily="18" charset="0"/>
            </a:endParaRPr>
          </a:p>
        </p:txBody>
      </p:sp>
      <p:sp>
        <p:nvSpPr>
          <p:cNvPr id="4099" name="Прямоугольник 3"/>
          <p:cNvSpPr>
            <a:spLocks noChangeArrowheads="1"/>
          </p:cNvSpPr>
          <p:nvPr/>
        </p:nvSpPr>
        <p:spPr bwMode="auto">
          <a:xfrm>
            <a:off x="611560" y="1412776"/>
            <a:ext cx="892899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ru-RU" altLang="ru-RU" sz="1800" b="1" dirty="0" smtClean="0">
                <a:latin typeface="Times New Roman" pitchFamily="18" charset="0"/>
                <a:cs typeface="Times New Roman" pitchFamily="18" charset="0"/>
              </a:rPr>
              <a:t> </a:t>
            </a:r>
            <a:r>
              <a:rPr lang="en-US" altLang="ru-RU" sz="1800" b="1" dirty="0" smtClean="0">
                <a:latin typeface="Times New Roman" pitchFamily="18" charset="0"/>
                <a:cs typeface="Times New Roman" pitchFamily="18" charset="0"/>
              </a:rPr>
              <a:t>                                                              </a:t>
            </a:r>
            <a:r>
              <a:rPr lang="en-US" altLang="ru-RU" sz="1800" b="1" dirty="0" smtClean="0">
                <a:latin typeface="Times New Roman" pitchFamily="18" charset="0"/>
                <a:cs typeface="Times New Roman" pitchFamily="18" charset="0"/>
              </a:rPr>
              <a:t>Belarus</a:t>
            </a:r>
            <a:endParaRPr lang="ru-RU" altLang="ru-RU" sz="1800" b="1"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Belarusian National Technical University;</a:t>
            </a: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Belarusian State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err="1">
                <a:latin typeface="Times New Roman" pitchFamily="18" charset="0"/>
                <a:cs typeface="Times New Roman" pitchFamily="18" charset="0"/>
              </a:rPr>
              <a:t>Polotsk</a:t>
            </a:r>
            <a:r>
              <a:rPr lang="en-GB" altLang="ru-RU" sz="1800" dirty="0">
                <a:latin typeface="Times New Roman" pitchFamily="18" charset="0"/>
                <a:cs typeface="Times New Roman" pitchFamily="18" charset="0"/>
              </a:rPr>
              <a:t> State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None/>
            </a:pPr>
            <a:r>
              <a:rPr lang="ru-RU" altLang="ru-RU" sz="1800" b="1" dirty="0" smtClean="0">
                <a:latin typeface="Times New Roman" pitchFamily="18" charset="0"/>
                <a:cs typeface="Times New Roman" pitchFamily="18" charset="0"/>
              </a:rPr>
              <a:t> </a:t>
            </a:r>
            <a:r>
              <a:rPr lang="en-US" altLang="ru-RU" sz="1800" b="1" dirty="0" smtClean="0">
                <a:latin typeface="Times New Roman" pitchFamily="18" charset="0"/>
                <a:cs typeface="Times New Roman" pitchFamily="18" charset="0"/>
              </a:rPr>
              <a:t>                                                                </a:t>
            </a:r>
            <a:r>
              <a:rPr lang="en-US" altLang="ru-RU" sz="1800" b="1" dirty="0" smtClean="0">
                <a:latin typeface="Times New Roman" pitchFamily="18" charset="0"/>
                <a:cs typeface="Times New Roman" pitchFamily="18" charset="0"/>
              </a:rPr>
              <a:t>Russia</a:t>
            </a:r>
            <a:endParaRPr lang="ru-RU" altLang="ru-RU" sz="1800" b="1"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Kazan National Research Technical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Omsk State Technical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Ryazan State Radio Engineering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Far Eastern Federal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Ural Federal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algn="just" eaLnBrk="1" hangingPunct="1">
              <a:spcBef>
                <a:spcPct val="0"/>
              </a:spcBef>
              <a:buNone/>
            </a:pPr>
            <a:r>
              <a:rPr lang="ru-RU" altLang="ru-RU" sz="1800" b="1" dirty="0" smtClean="0">
                <a:latin typeface="Times New Roman" pitchFamily="18" charset="0"/>
                <a:cs typeface="Times New Roman" pitchFamily="18" charset="0"/>
              </a:rPr>
              <a:t> </a:t>
            </a:r>
            <a:r>
              <a:rPr lang="en-US" altLang="ru-RU" sz="1800" b="1" dirty="0" smtClean="0">
                <a:latin typeface="Times New Roman" pitchFamily="18" charset="0"/>
                <a:cs typeface="Times New Roman" pitchFamily="18" charset="0"/>
              </a:rPr>
              <a:t>                                                              </a:t>
            </a:r>
            <a:r>
              <a:rPr lang="en-US" altLang="ru-RU" sz="1800" b="1" dirty="0" smtClean="0">
                <a:latin typeface="Times New Roman" pitchFamily="18" charset="0"/>
                <a:cs typeface="Times New Roman" pitchFamily="18" charset="0"/>
              </a:rPr>
              <a:t>Ukraine</a:t>
            </a:r>
            <a:endParaRPr lang="ru-RU" altLang="ru-RU" sz="1800" b="1"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Cherkassy State Technological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FontTx/>
              <a:buNone/>
            </a:pP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National Aviation University</a:t>
            </a:r>
            <a:r>
              <a:rPr lang="ru-RU" altLang="ru-RU" sz="1800" dirty="0">
                <a:latin typeface="Times New Roman" pitchFamily="18" charset="0"/>
                <a:cs typeface="Times New Roman" pitchFamily="18" charset="0"/>
              </a:rPr>
              <a:t>;</a:t>
            </a:r>
            <a:endParaRPr lang="en-GB" altLang="ru-RU" sz="1800" dirty="0">
              <a:latin typeface="Times New Roman" pitchFamily="18" charset="0"/>
              <a:cs typeface="Times New Roman" pitchFamily="18" charset="0"/>
            </a:endParaRPr>
          </a:p>
          <a:p>
            <a:pPr eaLnBrk="1" hangingPunct="1">
              <a:spcBef>
                <a:spcPct val="0"/>
              </a:spcBef>
              <a:buFontTx/>
              <a:buChar char="-"/>
            </a:pPr>
            <a:r>
              <a:rPr lang="en-GB" altLang="ru-RU" sz="1800" dirty="0" smtClean="0">
                <a:latin typeface="Times New Roman" pitchFamily="18" charset="0"/>
                <a:cs typeface="Times New Roman" pitchFamily="18" charset="0"/>
              </a:rPr>
              <a:t> National </a:t>
            </a:r>
            <a:r>
              <a:rPr lang="en-GB" altLang="ru-RU" sz="1800" dirty="0">
                <a:latin typeface="Times New Roman" pitchFamily="18" charset="0"/>
                <a:cs typeface="Times New Roman" pitchFamily="18" charset="0"/>
              </a:rPr>
              <a:t>Technical University of Ukraine “KPI”</a:t>
            </a:r>
            <a:r>
              <a:rPr lang="ru-RU" altLang="ru-RU" sz="1800" dirty="0">
                <a:latin typeface="Times New Roman" pitchFamily="18" charset="0"/>
                <a:cs typeface="Times New Roman" pitchFamily="18" charset="0"/>
              </a:rPr>
              <a:t>.</a:t>
            </a:r>
          </a:p>
          <a:p>
            <a:pPr algn="just" eaLnBrk="1" hangingPunct="1">
              <a:spcBef>
                <a:spcPct val="0"/>
              </a:spcBef>
              <a:buFontTx/>
              <a:buNone/>
            </a:pPr>
            <a:r>
              <a:rPr lang="ru-RU" altLang="ru-RU" sz="1800" b="1" dirty="0" smtClean="0">
                <a:latin typeface="Times New Roman" pitchFamily="18" charset="0"/>
                <a:cs typeface="Times New Roman" pitchFamily="18" charset="0"/>
              </a:rPr>
              <a:t>                                                             </a:t>
            </a:r>
            <a:r>
              <a:rPr lang="en-US" altLang="ru-RU" sz="1800" b="1" dirty="0">
                <a:latin typeface="Times New Roman" pitchFamily="18" charset="0"/>
                <a:cs typeface="Times New Roman" pitchFamily="18" charset="0"/>
              </a:rPr>
              <a:t>European </a:t>
            </a:r>
            <a:r>
              <a:rPr lang="en-US" altLang="ru-RU" sz="1800" b="1" dirty="0" smtClean="0">
                <a:latin typeface="Times New Roman" pitchFamily="18" charset="0"/>
                <a:cs typeface="Times New Roman" pitchFamily="18" charset="0"/>
              </a:rPr>
              <a:t>Union</a:t>
            </a:r>
          </a:p>
          <a:p>
            <a:pPr algn="just" eaLnBrk="1" hangingPunct="1">
              <a:spcBef>
                <a:spcPct val="0"/>
              </a:spcBef>
              <a:buFontTx/>
              <a:buNone/>
            </a:pPr>
            <a:r>
              <a:rPr lang="en-US" altLang="ru-RU" sz="1800" b="1" dirty="0">
                <a:latin typeface="Times New Roman" pitchFamily="18" charset="0"/>
                <a:cs typeface="Times New Roman" pitchFamily="18" charset="0"/>
              </a:rPr>
              <a:t>-</a:t>
            </a:r>
            <a:r>
              <a:rPr lang="en-GB" altLang="ru-RU" sz="1800" dirty="0" smtClean="0">
                <a:latin typeface="Times New Roman" pitchFamily="18" charset="0"/>
                <a:cs typeface="Times New Roman" pitchFamily="18" charset="0"/>
              </a:rPr>
              <a:t> Brunel </a:t>
            </a:r>
            <a:r>
              <a:rPr lang="en-GB" altLang="ru-RU" sz="1800" dirty="0">
                <a:latin typeface="Times New Roman" pitchFamily="18" charset="0"/>
                <a:cs typeface="Times New Roman" pitchFamily="18" charset="0"/>
              </a:rPr>
              <a:t>University</a:t>
            </a:r>
            <a:r>
              <a:rPr lang="ru-RU" altLang="ru-RU" sz="1800" dirty="0">
                <a:latin typeface="Times New Roman" pitchFamily="18" charset="0"/>
                <a:cs typeface="Times New Roman" pitchFamily="18" charset="0"/>
              </a:rPr>
              <a:t>;</a:t>
            </a:r>
          </a:p>
          <a:p>
            <a:pPr eaLnBrk="1" hangingPunct="1">
              <a:spcBef>
                <a:spcPct val="0"/>
              </a:spcBef>
              <a:buFontTx/>
              <a:buChar char="-"/>
            </a:pPr>
            <a:r>
              <a:rPr lang="en-GB" altLang="ru-RU" sz="1800" dirty="0" smtClean="0">
                <a:latin typeface="Times New Roman" pitchFamily="18" charset="0"/>
                <a:cs typeface="Times New Roman" pitchFamily="18" charset="0"/>
              </a:rPr>
              <a:t> TU </a:t>
            </a:r>
            <a:r>
              <a:rPr lang="en-GB" altLang="ru-RU" sz="1800" dirty="0">
                <a:latin typeface="Times New Roman" pitchFamily="18" charset="0"/>
                <a:cs typeface="Times New Roman" pitchFamily="18" charset="0"/>
              </a:rPr>
              <a:t>Berlin</a:t>
            </a:r>
            <a:r>
              <a:rPr lang="ru-RU" altLang="ru-RU" sz="1800" dirty="0">
                <a:latin typeface="Times New Roman" pitchFamily="18" charset="0"/>
                <a:cs typeface="Times New Roman" pitchFamily="18" charset="0"/>
              </a:rPr>
              <a:t> </a:t>
            </a:r>
            <a:r>
              <a:rPr lang="en-GB" altLang="ru-RU" sz="1800" dirty="0">
                <a:latin typeface="Times New Roman" pitchFamily="18" charset="0"/>
                <a:cs typeface="Times New Roman" pitchFamily="18" charset="0"/>
              </a:rPr>
              <a:t>University</a:t>
            </a:r>
            <a:r>
              <a:rPr lang="ru-RU" altLang="ru-RU" sz="1800" dirty="0">
                <a:latin typeface="Times New Roman" pitchFamily="18" charset="0"/>
                <a:cs typeface="Times New Roman" pitchFamily="18" charset="0"/>
              </a:rPr>
              <a:t>;</a:t>
            </a:r>
          </a:p>
          <a:p>
            <a:pPr eaLnBrk="1" hangingPunct="1">
              <a:spcBef>
                <a:spcPct val="0"/>
              </a:spcBef>
              <a:buFontTx/>
              <a:buChar char="-"/>
            </a:pPr>
            <a:r>
              <a:rPr lang="en-GB" altLang="ru-RU" sz="1800" dirty="0" smtClean="0">
                <a:latin typeface="Times New Roman" pitchFamily="18" charset="0"/>
                <a:cs typeface="Times New Roman" pitchFamily="18" charset="0"/>
              </a:rPr>
              <a:t> Vilnius </a:t>
            </a:r>
            <a:r>
              <a:rPr lang="en-GB" altLang="ru-RU" sz="1800" dirty="0" err="1">
                <a:latin typeface="Times New Roman" pitchFamily="18" charset="0"/>
                <a:cs typeface="Times New Roman" pitchFamily="18" charset="0"/>
              </a:rPr>
              <a:t>Gediminas</a:t>
            </a:r>
            <a:r>
              <a:rPr lang="en-GB" altLang="ru-RU" sz="1800" dirty="0">
                <a:latin typeface="Times New Roman" pitchFamily="18" charset="0"/>
                <a:cs typeface="Times New Roman" pitchFamily="18" charset="0"/>
              </a:rPr>
              <a:t> Technical University (VGTU)</a:t>
            </a:r>
            <a:r>
              <a:rPr lang="ru-RU" altLang="ru-RU" sz="1800" dirty="0">
                <a:latin typeface="Times New Roman" pitchFamily="18" charset="0"/>
                <a:cs typeface="Times New Roman" pitchFamily="18" charset="0"/>
              </a:rPr>
              <a:t>.</a:t>
            </a:r>
            <a:endParaRPr lang="ru-RU" altLang="ru-RU" sz="1800" dirty="0">
              <a:latin typeface="Times New Roman" pitchFamily="18" charset="0"/>
              <a:cs typeface="Times New Roman" pitchFamily="18" charset="0"/>
            </a:endParaRPr>
          </a:p>
        </p:txBody>
      </p:sp>
    </p:spTree>
  </p:cSld>
  <p:clrMapOvr>
    <a:masterClrMapping/>
  </p:clrMapOvr>
  <p:transition advTm="6081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Объект 2"/>
          <p:cNvSpPr txBox="1">
            <a:spLocks/>
          </p:cNvSpPr>
          <p:nvPr/>
        </p:nvSpPr>
        <p:spPr bwMode="auto">
          <a:xfrm>
            <a:off x="249113" y="1412776"/>
            <a:ext cx="8715375" cy="792088"/>
          </a:xfrm>
          <a:prstGeom prst="rect">
            <a:avLst/>
          </a:prstGeom>
          <a:noFill/>
          <a:ln w="9525">
            <a:noFill/>
            <a:miter lim="800000"/>
            <a:headEnd/>
            <a:tailEnd/>
          </a:ln>
        </p:spPr>
        <p:txBody>
          <a:bodyPr/>
          <a:lstStyle/>
          <a:p>
            <a:r>
              <a:rPr lang="en-US" altLang="uk-UA" sz="2400" dirty="0" smtClean="0">
                <a:latin typeface="Times New Roman" pitchFamily="18" charset="0"/>
                <a:cs typeface="Times New Roman" pitchFamily="18" charset="0"/>
              </a:rPr>
              <a:t>With the </a:t>
            </a:r>
            <a:r>
              <a:rPr lang="en-US" altLang="uk-UA" sz="2400" dirty="0">
                <a:latin typeface="Times New Roman" pitchFamily="18" charset="0"/>
                <a:cs typeface="Times New Roman" pitchFamily="18" charset="0"/>
              </a:rPr>
              <a:t>report on the Berlin Technical University and the tasks of the </a:t>
            </a:r>
            <a:r>
              <a:rPr lang="en-US" altLang="uk-UA" sz="2400" dirty="0" smtClean="0">
                <a:latin typeface="Times New Roman" pitchFamily="18" charset="0"/>
                <a:cs typeface="Times New Roman" pitchFamily="18" charset="0"/>
              </a:rPr>
              <a:t>doctoral summer </a:t>
            </a:r>
            <a:r>
              <a:rPr lang="en-US" altLang="uk-UA" sz="2400" dirty="0">
                <a:latin typeface="Times New Roman" pitchFamily="18" charset="0"/>
                <a:cs typeface="Times New Roman" pitchFamily="18" charset="0"/>
              </a:rPr>
              <a:t>school year was made by prof.</a:t>
            </a:r>
            <a:r>
              <a:rPr lang="ru-RU" altLang="uk-UA"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Arnold </a:t>
            </a:r>
            <a:r>
              <a:rPr lang="en-US" sz="2400" dirty="0" err="1">
                <a:latin typeface="Times New Roman" pitchFamily="18" charset="0"/>
                <a:cs typeface="Times New Roman" pitchFamily="18" charset="0"/>
              </a:rPr>
              <a:t>Sternharz</a:t>
            </a:r>
            <a:endParaRPr lang="ru-RU" altLang="ru-RU" sz="2400" dirty="0">
              <a:latin typeface="Times New Roman" pitchFamily="18" charset="0"/>
              <a:cs typeface="Times New Roman" pitchFamily="18" charset="0"/>
            </a:endParaRPr>
          </a:p>
        </p:txBody>
      </p:sp>
      <p:sp>
        <p:nvSpPr>
          <p:cNvPr id="48" name="Объект 2"/>
          <p:cNvSpPr txBox="1">
            <a:spLocks/>
          </p:cNvSpPr>
          <p:nvPr/>
        </p:nvSpPr>
        <p:spPr bwMode="auto">
          <a:xfrm rot="10800000" flipV="1">
            <a:off x="846138" y="835942"/>
            <a:ext cx="7451725" cy="504825"/>
          </a:xfrm>
          <a:prstGeom prst="rect">
            <a:avLst/>
          </a:prstGeom>
          <a:noFill/>
          <a:ln w="9525">
            <a:noFill/>
            <a:miter lim="800000"/>
            <a:headEnd/>
            <a:tailEnd/>
          </a:ln>
        </p:spPr>
        <p:txBody>
          <a:bodyPr/>
          <a:lstStyle/>
          <a:p>
            <a:pPr algn="ctr">
              <a:spcBef>
                <a:spcPts val="0"/>
              </a:spcBef>
              <a:buFont typeface="Arial" charset="0"/>
              <a:buNone/>
              <a:defRPr/>
            </a:pPr>
            <a:r>
              <a:rPr lang="ru-RU" altLang="uk-UA" sz="2800" dirty="0" smtClean="0">
                <a:latin typeface="Times New Roman" pitchFamily="18" charset="0"/>
                <a:cs typeface="Times New Roman" pitchFamily="18" charset="0"/>
              </a:rPr>
              <a:t>1. </a:t>
            </a:r>
            <a:r>
              <a:rPr lang="en-US" altLang="uk-UA" sz="2800" dirty="0">
                <a:latin typeface="Times New Roman" pitchFamily="18" charset="0"/>
                <a:cs typeface="Times New Roman" pitchFamily="18" charset="0"/>
              </a:rPr>
              <a:t>Opening </a:t>
            </a:r>
            <a:r>
              <a:rPr lang="en-US" altLang="uk-UA" sz="2800" dirty="0" smtClean="0">
                <a:latin typeface="Times New Roman" pitchFamily="18" charset="0"/>
                <a:cs typeface="Times New Roman" pitchFamily="18" charset="0"/>
              </a:rPr>
              <a:t>of the </a:t>
            </a:r>
            <a:r>
              <a:rPr lang="en-US" altLang="uk-UA" sz="2800" dirty="0">
                <a:latin typeface="Times New Roman" pitchFamily="18" charset="0"/>
                <a:cs typeface="Times New Roman" pitchFamily="18" charset="0"/>
              </a:rPr>
              <a:t>Summer School</a:t>
            </a:r>
            <a:r>
              <a:rPr lang="ru-RU" altLang="uk-UA" sz="2800" dirty="0" smtClean="0">
                <a:latin typeface="Times New Roman" pitchFamily="18" charset="0"/>
                <a:cs typeface="Times New Roman" pitchFamily="18" charset="0"/>
              </a:rPr>
              <a:t> </a:t>
            </a:r>
            <a:r>
              <a:rPr lang="ru-RU" altLang="uk-UA" sz="2800" dirty="0" smtClean="0">
                <a:latin typeface="Times New Roman" pitchFamily="18" charset="0"/>
                <a:cs typeface="Times New Roman" pitchFamily="18" charset="0"/>
              </a:rPr>
              <a:t>03.08.2015</a:t>
            </a:r>
            <a:endParaRPr lang="ru-RU" altLang="uk-UA" dirty="0">
              <a:latin typeface="Times New Roman" pitchFamily="18" charset="0"/>
              <a:cs typeface="Times New Roman" pitchFamily="18" charset="0"/>
            </a:endParaRPr>
          </a:p>
        </p:txBody>
      </p:sp>
      <p:sp>
        <p:nvSpPr>
          <p:cNvPr id="4" name="Заголовок 1"/>
          <p:cNvSpPr>
            <a:spLocks noGrp="1"/>
          </p:cNvSpPr>
          <p:nvPr>
            <p:ph type="title"/>
          </p:nvPr>
        </p:nvSpPr>
        <p:spPr>
          <a:xfrm>
            <a:off x="0" y="2491854"/>
            <a:ext cx="9144000" cy="1225178"/>
          </a:xfrm>
        </p:spPr>
        <p:txBody>
          <a:bodyPr/>
          <a:lstStyle/>
          <a:p>
            <a:r>
              <a:rPr lang="ru-RU" altLang="ru-RU" sz="2800" dirty="0" smtClean="0">
                <a:latin typeface="Times New Roman" pitchFamily="18" charset="0"/>
                <a:cs typeface="Times New Roman" pitchFamily="18" charset="0"/>
              </a:rPr>
              <a:t>2. </a:t>
            </a:r>
            <a:r>
              <a:rPr lang="en-US" altLang="ru-RU" sz="2800" dirty="0" smtClean="0">
                <a:latin typeface="Times New Roman" pitchFamily="18" charset="0"/>
                <a:cs typeface="Times New Roman" pitchFamily="18" charset="0"/>
              </a:rPr>
              <a:t>The presentation </a:t>
            </a:r>
            <a:r>
              <a:rPr lang="en-US" altLang="ru-RU" sz="2800" dirty="0">
                <a:latin typeface="Times New Roman" pitchFamily="18" charset="0"/>
                <a:cs typeface="Times New Roman" pitchFamily="18" charset="0"/>
              </a:rPr>
              <a:t>of lectures and workshops on the preparation of projects for participation in the </a:t>
            </a:r>
            <a:r>
              <a:rPr lang="en-US" altLang="ru-RU" sz="2800" dirty="0" smtClean="0">
                <a:latin typeface="Times New Roman" pitchFamily="18" charset="0"/>
                <a:cs typeface="Times New Roman" pitchFamily="18" charset="0"/>
              </a:rPr>
              <a:t>contest </a:t>
            </a:r>
            <a:r>
              <a:rPr lang="en-US" altLang="ru-RU" sz="2800" dirty="0">
                <a:latin typeface="Times New Roman" pitchFamily="18" charset="0"/>
                <a:cs typeface="Times New Roman" pitchFamily="18" charset="0"/>
              </a:rPr>
              <a:t>was conducted </a:t>
            </a:r>
            <a:r>
              <a:rPr lang="en-US" altLang="ru-RU" sz="2800" dirty="0" smtClean="0">
                <a:latin typeface="Times New Roman" pitchFamily="18" charset="0"/>
                <a:cs typeface="Times New Roman" pitchFamily="18" charset="0"/>
              </a:rPr>
              <a:t>from </a:t>
            </a:r>
            <a:r>
              <a:rPr lang="en-US" altLang="ru-RU" sz="2800" dirty="0">
                <a:latin typeface="Times New Roman" pitchFamily="18" charset="0"/>
                <a:cs typeface="Times New Roman" pitchFamily="18" charset="0"/>
              </a:rPr>
              <a:t>03.08.2015 on 05.08.2015</a:t>
            </a:r>
            <a:endParaRPr lang="ru-RU" altLang="ru-RU" sz="2800" dirty="0" smtClean="0">
              <a:latin typeface="Times New Roman" pitchFamily="18" charset="0"/>
              <a:cs typeface="Times New Roman" pitchFamily="18" charset="0"/>
            </a:endParaRPr>
          </a:p>
        </p:txBody>
      </p:sp>
      <p:sp>
        <p:nvSpPr>
          <p:cNvPr id="8" name="Объект 2"/>
          <p:cNvSpPr txBox="1">
            <a:spLocks/>
          </p:cNvSpPr>
          <p:nvPr/>
        </p:nvSpPr>
        <p:spPr bwMode="auto">
          <a:xfrm>
            <a:off x="249112" y="4005064"/>
            <a:ext cx="8715375" cy="2088232"/>
          </a:xfrm>
          <a:prstGeom prst="rect">
            <a:avLst/>
          </a:prstGeom>
          <a:noFill/>
          <a:ln w="9525">
            <a:noFill/>
            <a:miter lim="800000"/>
            <a:headEnd/>
            <a:tailEnd/>
          </a:ln>
        </p:spPr>
        <p:txBody>
          <a:bodyPr/>
          <a:lstStyle/>
          <a:p>
            <a:pPr algn="ctr"/>
            <a:r>
              <a:rPr lang="en-US" altLang="uk-UA" sz="2400" dirty="0" smtClean="0">
                <a:latin typeface="Times New Roman" pitchFamily="18" charset="0"/>
                <a:cs typeface="Times New Roman" pitchFamily="18" charset="0"/>
              </a:rPr>
              <a:t>With </a:t>
            </a:r>
            <a:r>
              <a:rPr lang="en-US" altLang="uk-UA" sz="2400" dirty="0">
                <a:latin typeface="Times New Roman" pitchFamily="18" charset="0"/>
                <a:cs typeface="Times New Roman" pitchFamily="18" charset="0"/>
              </a:rPr>
              <a:t>the</a:t>
            </a:r>
            <a:r>
              <a:rPr lang="en-US" altLang="uk-UA" sz="2400" dirty="0" smtClean="0">
                <a:latin typeface="Times New Roman" pitchFamily="18" charset="0"/>
                <a:cs typeface="Times New Roman" pitchFamily="18" charset="0"/>
              </a:rPr>
              <a:t> reports </a:t>
            </a:r>
            <a:r>
              <a:rPr lang="en-US" altLang="uk-UA" sz="2400" dirty="0">
                <a:latin typeface="Times New Roman" pitchFamily="18" charset="0"/>
                <a:cs typeface="Times New Roman" pitchFamily="18" charset="0"/>
              </a:rPr>
              <a:t>according to the plans made by the doctoral summer school:</a:t>
            </a:r>
            <a:endParaRPr lang="ru-RU" altLang="uk-UA" sz="2400" dirty="0" smtClean="0">
              <a:latin typeface="Times New Roman" pitchFamily="18" charset="0"/>
              <a:cs typeface="Times New Roman" pitchFamily="18" charset="0"/>
            </a:endParaRPr>
          </a:p>
          <a:p>
            <a:pPr algn="ctr"/>
            <a:r>
              <a:rPr lang="en-US" altLang="uk-UA" sz="2400" dirty="0">
                <a:latin typeface="Times New Roman" pitchFamily="18" charset="0"/>
                <a:cs typeface="Times New Roman" pitchFamily="18" charset="0"/>
              </a:rPr>
              <a:t>from Brunel University (London) </a:t>
            </a:r>
            <a:r>
              <a:rPr lang="en-US" altLang="uk-UA" sz="2400" dirty="0" smtClean="0">
                <a:latin typeface="Times New Roman" pitchFamily="18" charset="0"/>
                <a:cs typeface="Times New Roman" pitchFamily="18" charset="0"/>
              </a:rPr>
              <a:t>– </a:t>
            </a:r>
            <a:r>
              <a:rPr lang="en-US" altLang="uk-UA" sz="2400" dirty="0">
                <a:latin typeface="Times New Roman" pitchFamily="18" charset="0"/>
                <a:cs typeface="Times New Roman" pitchFamily="18" charset="0"/>
              </a:rPr>
              <a:t>Doc. </a:t>
            </a:r>
            <a:r>
              <a:rPr lang="en-US" sz="2400" dirty="0" smtClean="0">
                <a:latin typeface="Times New Roman" pitchFamily="18" charset="0"/>
                <a:cs typeface="Times New Roman" pitchFamily="18" charset="0"/>
              </a:rPr>
              <a:t>Tatiana </a:t>
            </a:r>
            <a:r>
              <a:rPr lang="en-US" sz="2400" dirty="0" err="1" smtClean="0">
                <a:latin typeface="Times New Roman" pitchFamily="18" charset="0"/>
                <a:cs typeface="Times New Roman" pitchFamily="18" charset="0"/>
              </a:rPr>
              <a:t>Kalganova</a:t>
            </a:r>
            <a:endParaRPr lang="ru-RU" sz="2400" dirty="0" smtClean="0">
              <a:latin typeface="Times New Roman" pitchFamily="18" charset="0"/>
              <a:cs typeface="Times New Roman" pitchFamily="18" charset="0"/>
            </a:endParaRPr>
          </a:p>
          <a:p>
            <a:pPr algn="ctr"/>
            <a:r>
              <a:rPr lang="en-US" altLang="uk-UA" sz="2400" dirty="0">
                <a:latin typeface="Times New Roman" pitchFamily="18" charset="0"/>
                <a:cs typeface="Times New Roman" pitchFamily="18" charset="0"/>
              </a:rPr>
              <a:t>from</a:t>
            </a:r>
            <a:r>
              <a:rPr lang="ru-RU" altLang="ru-RU" sz="2400" dirty="0" smtClean="0">
                <a:latin typeface="Times New Roman" pitchFamily="18" charset="0"/>
                <a:cs typeface="Times New Roman" pitchFamily="18" charset="0"/>
              </a:rPr>
              <a:t> </a:t>
            </a:r>
            <a:r>
              <a:rPr lang="en-GB" altLang="ru-RU" sz="2400" dirty="0">
                <a:latin typeface="Times New Roman" pitchFamily="18" charset="0"/>
                <a:cs typeface="Times New Roman" pitchFamily="18" charset="0"/>
              </a:rPr>
              <a:t>Vilnius </a:t>
            </a:r>
            <a:r>
              <a:rPr lang="en-GB" altLang="ru-RU" sz="2400" dirty="0" err="1">
                <a:latin typeface="Times New Roman" pitchFamily="18" charset="0"/>
                <a:cs typeface="Times New Roman" pitchFamily="18" charset="0"/>
              </a:rPr>
              <a:t>Gediminas</a:t>
            </a:r>
            <a:r>
              <a:rPr lang="en-GB" altLang="ru-RU" sz="2400" dirty="0">
                <a:latin typeface="Times New Roman" pitchFamily="18" charset="0"/>
                <a:cs typeface="Times New Roman" pitchFamily="18" charset="0"/>
              </a:rPr>
              <a:t> Technical University (VGTU</a:t>
            </a:r>
            <a:r>
              <a:rPr lang="en-GB" altLang="ru-RU" sz="2400" dirty="0" smtClean="0">
                <a:latin typeface="Times New Roman" pitchFamily="18" charset="0"/>
                <a:cs typeface="Times New Roman" pitchFamily="18" charset="0"/>
              </a:rPr>
              <a:t>) </a:t>
            </a:r>
            <a:r>
              <a:rPr lang="ru-RU" altLang="ru-RU" sz="2400" dirty="0" smtClean="0">
                <a:latin typeface="Times New Roman" pitchFamily="18" charset="0"/>
                <a:cs typeface="Times New Roman" pitchFamily="18" charset="0"/>
              </a:rPr>
              <a:t>–</a:t>
            </a:r>
            <a:r>
              <a:rPr lang="en-US" altLang="ru-RU" sz="2400" dirty="0" smtClean="0">
                <a:latin typeface="Times New Roman" pitchFamily="18" charset="0"/>
                <a:cs typeface="Times New Roman" pitchFamily="18" charset="0"/>
              </a:rPr>
              <a:t> </a:t>
            </a:r>
            <a:r>
              <a:rPr lang="en-US" altLang="uk-UA" sz="2400" dirty="0">
                <a:latin typeface="Times New Roman" pitchFamily="18" charset="0"/>
                <a:cs typeface="Times New Roman" pitchFamily="18" charset="0"/>
              </a:rPr>
              <a:t>Doc. </a:t>
            </a:r>
            <a:r>
              <a:rPr lang="ru-RU" altLang="ru-RU" sz="2400" dirty="0" smtClean="0">
                <a:latin typeface="Times New Roman" pitchFamily="18" charset="0"/>
                <a:cs typeface="Times New Roman" pitchFamily="18" charset="0"/>
              </a:rPr>
              <a:t> </a:t>
            </a:r>
            <a:r>
              <a:rPr lang="en-US" altLang="ru-RU" sz="2400" dirty="0" err="1">
                <a:latin typeface="Times New Roman" pitchFamily="18" charset="0"/>
                <a:cs typeface="Times New Roman" pitchFamily="18" charset="0"/>
              </a:rPr>
              <a:t>Jelena</a:t>
            </a:r>
            <a:r>
              <a:rPr lang="en-US" altLang="ru-RU" sz="2400" dirty="0">
                <a:latin typeface="Times New Roman" pitchFamily="18" charset="0"/>
                <a:cs typeface="Times New Roman" pitchFamily="18" charset="0"/>
              </a:rPr>
              <a:t> </a:t>
            </a:r>
            <a:r>
              <a:rPr lang="en-US" altLang="ru-RU" sz="2400" dirty="0" err="1">
                <a:latin typeface="Times New Roman" pitchFamily="18" charset="0"/>
                <a:cs typeface="Times New Roman" pitchFamily="18" charset="0"/>
              </a:rPr>
              <a:t>Stankevičien</a:t>
            </a:r>
            <a:endParaRPr lang="ru-RU" altLang="ru-RU" sz="2400" dirty="0">
              <a:latin typeface="Times New Roman" pitchFamily="18" charset="0"/>
              <a:cs typeface="Times New Roman" pitchFamily="18" charset="0"/>
            </a:endParaRPr>
          </a:p>
          <a:p>
            <a:pPr algn="ctr"/>
            <a:endParaRPr lang="ru-RU" altLang="uk-UA" sz="2400" dirty="0" smtClean="0">
              <a:latin typeface="Times New Roman" pitchFamily="18" charset="0"/>
              <a:cs typeface="Times New Roman" pitchFamily="18" charset="0"/>
            </a:endParaRPr>
          </a:p>
          <a:p>
            <a:endParaRPr lang="ru-RU" altLang="ru-RU" sz="2400" dirty="0">
              <a:latin typeface="Times New Roman" pitchFamily="18" charset="0"/>
              <a:cs typeface="Times New Roman" pitchFamily="18" charset="0"/>
            </a:endParaRPr>
          </a:p>
        </p:txBody>
      </p:sp>
    </p:spTree>
  </p:cSld>
  <p:clrMapOvr>
    <a:masterClrMapping/>
  </p:clrMapOvr>
  <p:transition advTm="6571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39515"/>
            <a:ext cx="2113728" cy="114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67744" y="908720"/>
            <a:ext cx="4891083" cy="523220"/>
          </a:xfrm>
          <a:prstGeom prst="rect">
            <a:avLst/>
          </a:prstGeom>
        </p:spPr>
        <p:txBody>
          <a:bodyPr wrap="none">
            <a:spAutoFit/>
          </a:bodyPr>
          <a:lstStyle/>
          <a:p>
            <a:r>
              <a:rPr lang="en-US" sz="2800" dirty="0" smtClean="0">
                <a:latin typeface="Times New Roman" pitchFamily="18" charset="0"/>
                <a:cs typeface="Times New Roman" pitchFamily="18" charset="0"/>
              </a:rPr>
              <a:t>The main </a:t>
            </a:r>
            <a:r>
              <a:rPr lang="en-US" sz="2800" dirty="0" err="1">
                <a:latin typeface="Times New Roman" pitchFamily="18" charset="0"/>
                <a:cs typeface="Times New Roman" pitchFamily="18" charset="0"/>
              </a:rPr>
              <a:t>scientometric</a:t>
            </a:r>
            <a:r>
              <a:rPr lang="en-US" sz="2800" dirty="0">
                <a:latin typeface="Times New Roman" pitchFamily="18" charset="0"/>
                <a:cs typeface="Times New Roman" pitchFamily="18" charset="0"/>
              </a:rPr>
              <a:t> database</a:t>
            </a:r>
            <a:endParaRPr lang="uk-UA" sz="2800" dirty="0"/>
          </a:p>
        </p:txBody>
      </p:sp>
      <p:sp>
        <p:nvSpPr>
          <p:cNvPr id="10" name="Прямоугольник 9"/>
          <p:cNvSpPr/>
          <p:nvPr/>
        </p:nvSpPr>
        <p:spPr>
          <a:xfrm>
            <a:off x="1979712" y="1499300"/>
            <a:ext cx="7164288" cy="1569660"/>
          </a:xfrm>
          <a:prstGeom prst="rect">
            <a:avLst/>
          </a:prstGeom>
        </p:spPr>
        <p:txBody>
          <a:bodyPr wrap="square">
            <a:spAutoFit/>
          </a:bodyPr>
          <a:lstStyle/>
          <a:p>
            <a:pPr algn="just"/>
            <a:r>
              <a:rPr lang="en-US" sz="1600" b="1" dirty="0" smtClean="0">
                <a:latin typeface="Times New Roman" pitchFamily="18" charset="0"/>
                <a:cs typeface="Times New Roman" pitchFamily="18" charset="0"/>
              </a:rPr>
              <a:t>Scopus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is </a:t>
            </a:r>
            <a:r>
              <a:rPr lang="en-US" sz="1600" dirty="0">
                <a:latin typeface="Times New Roman" pitchFamily="18" charset="0"/>
                <a:cs typeface="Times New Roman" pitchFamily="18" charset="0"/>
              </a:rPr>
              <a:t>a </a:t>
            </a:r>
            <a:r>
              <a:rPr lang="en-US" sz="1600" dirty="0" smtClean="0">
                <a:latin typeface="Times New Roman" pitchFamily="18" charset="0"/>
                <a:cs typeface="Times New Roman" pitchFamily="18" charset="0"/>
              </a:rPr>
              <a:t>bibliographic database</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containing</a:t>
            </a:r>
            <a:r>
              <a:rPr lang="en-US" sz="1600" dirty="0">
                <a:latin typeface="Times New Roman" pitchFamily="18" charset="0"/>
                <a:cs typeface="Times New Roman" pitchFamily="18" charset="0"/>
              </a:rPr>
              <a:t> abstracts and citations for </a:t>
            </a:r>
            <a:r>
              <a:rPr lang="en-US" sz="1600" dirty="0" smtClean="0">
                <a:latin typeface="Times New Roman" pitchFamily="18" charset="0"/>
                <a:cs typeface="Times New Roman" pitchFamily="18" charset="0"/>
              </a:rPr>
              <a:t>academic journal</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articles</a:t>
            </a:r>
            <a:r>
              <a:rPr lang="en-US" sz="1600" dirty="0">
                <a:latin typeface="Times New Roman" pitchFamily="18" charset="0"/>
                <a:cs typeface="Times New Roman" pitchFamily="18" charset="0"/>
              </a:rPr>
              <a:t>. It covers nearly 22,000 titles from over 5,000 publishers, of which 20,000 are peer-reviewed journals in the scientific, technical, medical, and social sciences (including arts and humanities</a:t>
            </a:r>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It is owned by Elsevier and is available online by subscription. Searches in Scopus also incorporate searches of patent databases.</a:t>
            </a:r>
            <a:endParaRPr lang="en-US" sz="1600" dirty="0">
              <a:latin typeface="Times New Roman" pitchFamily="18" charset="0"/>
              <a:cs typeface="Times New Roman" pitchFamily="18" charset="0"/>
            </a:endParaRPr>
          </a:p>
        </p:txBody>
      </p:sp>
      <p:sp>
        <p:nvSpPr>
          <p:cNvPr id="11" name="Прямоугольник 10"/>
          <p:cNvSpPr/>
          <p:nvPr/>
        </p:nvSpPr>
        <p:spPr>
          <a:xfrm>
            <a:off x="1979712" y="3125286"/>
            <a:ext cx="7164287" cy="1815882"/>
          </a:xfrm>
          <a:prstGeom prst="rect">
            <a:avLst/>
          </a:prstGeom>
        </p:spPr>
        <p:txBody>
          <a:bodyPr wrap="square">
            <a:spAutoFit/>
          </a:bodyPr>
          <a:lstStyle/>
          <a:p>
            <a:pPr algn="just"/>
            <a:r>
              <a:rPr lang="en-US" sz="1600" b="1" dirty="0">
                <a:latin typeface="Times New Roman" pitchFamily="18" charset="0"/>
                <a:cs typeface="Times New Roman" pitchFamily="18" charset="0"/>
              </a:rPr>
              <a:t>Index Copernicus</a:t>
            </a:r>
            <a:r>
              <a:rPr lang="en-US" sz="1600" dirty="0">
                <a:latin typeface="Times New Roman" pitchFamily="18" charset="0"/>
                <a:cs typeface="Times New Roman" pitchFamily="18" charset="0"/>
              </a:rPr>
              <a:t> (IC) is an online database of user-contributed information, including scientist profiles, as well as of scientific institutions, publications and </a:t>
            </a:r>
            <a:r>
              <a:rPr lang="en-US" sz="1600" dirty="0" smtClean="0">
                <a:latin typeface="Times New Roman" pitchFamily="18" charset="0"/>
                <a:cs typeface="Times New Roman" pitchFamily="18" charset="0"/>
              </a:rPr>
              <a:t>projects established </a:t>
            </a:r>
            <a:r>
              <a:rPr lang="en-US" sz="1600" dirty="0">
                <a:latin typeface="Times New Roman" pitchFamily="18" charset="0"/>
                <a:cs typeface="Times New Roman" pitchFamily="18" charset="0"/>
              </a:rPr>
              <a:t>in 1999 in Poland. The database has several productivity assessment tools to track the impact of scientific works and publications, individual scientists, or research institutions. In addition to the productivity aspects, IC also offers the traditional abstracting and indexing of scientific publications. The database is operated by Index Copernicus International.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4" y="3547898"/>
            <a:ext cx="1887278" cy="96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246132"/>
            <a:ext cx="1718118" cy="102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
          <p:cNvSpPr>
            <a:spLocks noChangeArrowheads="1"/>
          </p:cNvSpPr>
          <p:nvPr/>
        </p:nvSpPr>
        <p:spPr bwMode="auto">
          <a:xfrm>
            <a:off x="1979712" y="5157192"/>
            <a:ext cx="7164288"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en-US" sz="1600" b="1" dirty="0">
                <a:latin typeface="Times New Roman" pitchFamily="18" charset="0"/>
                <a:cs typeface="Times New Roman" pitchFamily="18" charset="0"/>
              </a:rPr>
              <a:t>Web of Science</a:t>
            </a:r>
            <a:r>
              <a:rPr lang="en-US" sz="1600" dirty="0">
                <a:latin typeface="Times New Roman" pitchFamily="18" charset="0"/>
                <a:cs typeface="Times New Roman" pitchFamily="18" charset="0"/>
              </a:rPr>
              <a:t> (previously known as (</a:t>
            </a:r>
            <a:r>
              <a:rPr lang="en-US" sz="1600" b="1" dirty="0">
                <a:latin typeface="Times New Roman" pitchFamily="18" charset="0"/>
                <a:cs typeface="Times New Roman" pitchFamily="18" charset="0"/>
              </a:rPr>
              <a:t>ISI</a:t>
            </a:r>
            <a:r>
              <a:rPr lang="en-US" sz="1600" dirty="0">
                <a:latin typeface="Times New Roman" pitchFamily="18" charset="0"/>
                <a:cs typeface="Times New Roman" pitchFamily="18" charset="0"/>
              </a:rPr>
              <a:t>) </a:t>
            </a:r>
            <a:r>
              <a:rPr lang="en-US" sz="1600" b="1" dirty="0">
                <a:latin typeface="Times New Roman" pitchFamily="18" charset="0"/>
                <a:cs typeface="Times New Roman" pitchFamily="18" charset="0"/>
              </a:rPr>
              <a:t>Web of Knowledge</a:t>
            </a:r>
            <a:r>
              <a:rPr lang="en-US" sz="1600" dirty="0">
                <a:latin typeface="Times New Roman" pitchFamily="18" charset="0"/>
                <a:cs typeface="Times New Roman" pitchFamily="18" charset="0"/>
              </a:rPr>
              <a:t>) is an online subscription-based scientific citation indexing service maintained by </a:t>
            </a:r>
            <a:r>
              <a:rPr lang="en-US" sz="1600" dirty="0" smtClean="0">
                <a:latin typeface="Times New Roman" pitchFamily="18" charset="0"/>
                <a:cs typeface="Times New Roman" pitchFamily="18" charset="0"/>
              </a:rPr>
              <a:t>Thomson </a:t>
            </a:r>
            <a:r>
              <a:rPr lang="en-US" sz="1600" dirty="0">
                <a:latin typeface="Times New Roman" pitchFamily="18" charset="0"/>
                <a:cs typeface="Times New Roman" pitchFamily="18" charset="0"/>
              </a:rPr>
              <a:t>Reuters that provides a comprehensive citation search. It gives access to multiple databases that reference cross-disciplinary research, which allows for in-depth exploration of specialized sub-fields within an academic or scientific </a:t>
            </a:r>
            <a:r>
              <a:rPr lang="en-US" sz="1600" dirty="0" smtClean="0">
                <a:latin typeface="Times New Roman" pitchFamily="18" charset="0"/>
                <a:cs typeface="Times New Roman" pitchFamily="18" charset="0"/>
              </a:rPr>
              <a:t>discipline</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2642303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657" y="1983319"/>
            <a:ext cx="9131780" cy="3958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58700" bIns="79350" numCol="1" anchor="ctr" anchorCtr="0" compatLnSpc="1">
            <a:prstTxWarp prst="textNoShape">
              <a:avLst/>
            </a:prstTxWarp>
            <a:spAutoFit/>
          </a:bodyPr>
          <a:lstStyle/>
          <a:p>
            <a:pPr algn="ctr" fontAlgn="t"/>
            <a:r>
              <a:rPr lang="en-US" b="1" dirty="0" smtClean="0">
                <a:latin typeface="Times New Roman" pitchFamily="18" charset="0"/>
                <a:cs typeface="Times New Roman" pitchFamily="18" charset="0"/>
              </a:rPr>
              <a:t>Mechanics gyroscopic </a:t>
            </a:r>
            <a:r>
              <a:rPr lang="en-US" b="1" dirty="0">
                <a:latin typeface="Times New Roman" pitchFamily="18" charset="0"/>
                <a:cs typeface="Times New Roman" pitchFamily="18" charset="0"/>
              </a:rPr>
              <a:t>systems</a:t>
            </a:r>
            <a:endParaRPr lang="ru-RU" b="1" dirty="0" smtClean="0">
              <a:latin typeface="Times New Roman" pitchFamily="18" charset="0"/>
              <a:cs typeface="Times New Roman" pitchFamily="18" charset="0"/>
            </a:endParaRPr>
          </a:p>
          <a:p>
            <a:pPr algn="just" fontAlgn="t"/>
            <a:r>
              <a:rPr lang="en-US" b="1" dirty="0">
                <a:latin typeface="Times New Roman" pitchFamily="18" charset="0"/>
                <a:cs typeface="Times New Roman" pitchFamily="18" charset="0"/>
              </a:rPr>
              <a:t>Founded</a:t>
            </a:r>
            <a:r>
              <a:rPr lang="en-US" dirty="0">
                <a:latin typeface="Times New Roman" pitchFamily="18" charset="0"/>
                <a:cs typeface="Times New Roman" pitchFamily="18" charset="0"/>
              </a:rPr>
              <a:t>: 1982</a:t>
            </a:r>
          </a:p>
          <a:p>
            <a:pPr algn="just" fontAlgn="t"/>
            <a:r>
              <a:rPr lang="en-US" b="1" dirty="0">
                <a:latin typeface="Times New Roman" pitchFamily="18" charset="0"/>
                <a:cs typeface="Times New Roman" pitchFamily="18" charset="0"/>
              </a:rPr>
              <a:t>Topics</a:t>
            </a:r>
            <a:r>
              <a:rPr lang="en-US" dirty="0">
                <a:latin typeface="Times New Roman" pitchFamily="18" charset="0"/>
                <a:cs typeface="Times New Roman" pitchFamily="18" charset="0"/>
              </a:rPr>
              <a:t>: lighting of dynamic processes in gyroscopic and other facility management systems, their conditions stabilize at various destabilizing factors excitation, information systems, systems and aids to navigation, measurement and processing of the information in these </a:t>
            </a:r>
            <a:r>
              <a:rPr lang="en-US" dirty="0" smtClean="0">
                <a:latin typeface="Times New Roman" pitchFamily="18" charset="0"/>
                <a:cs typeface="Times New Roman" pitchFamily="18" charset="0"/>
              </a:rPr>
              <a:t>systems.</a:t>
            </a:r>
            <a:endParaRPr lang="en-US" dirty="0">
              <a:latin typeface="Times New Roman" pitchFamily="18" charset="0"/>
              <a:cs typeface="Times New Roman" pitchFamily="18" charset="0"/>
            </a:endParaRPr>
          </a:p>
          <a:p>
            <a:pPr algn="just" fontAlgn="t"/>
            <a:r>
              <a:rPr lang="en-US" b="1" dirty="0">
                <a:latin typeface="Times New Roman" pitchFamily="18" charset="0"/>
                <a:cs typeface="Times New Roman" pitchFamily="18" charset="0"/>
              </a:rPr>
              <a:t>ISSN</a:t>
            </a:r>
            <a:r>
              <a:rPr lang="en-US" dirty="0">
                <a:latin typeface="Times New Roman" pitchFamily="18" charset="0"/>
                <a:cs typeface="Times New Roman" pitchFamily="18" charset="0"/>
              </a:rPr>
              <a:t>: 0203-3771</a:t>
            </a:r>
          </a:p>
          <a:p>
            <a:pPr algn="just" fontAlgn="t"/>
            <a:r>
              <a:rPr lang="en-US" b="1" dirty="0">
                <a:latin typeface="Times New Roman" pitchFamily="18" charset="0"/>
                <a:cs typeface="Times New Roman" pitchFamily="18" charset="0"/>
              </a:rPr>
              <a:t>Certificate of state registration</a:t>
            </a:r>
            <a:r>
              <a:rPr lang="en-US" dirty="0">
                <a:latin typeface="Times New Roman" pitchFamily="18" charset="0"/>
                <a:cs typeface="Times New Roman" pitchFamily="18" charset="0"/>
              </a:rPr>
              <a:t>: square number 15068-3640 p from 06.04.2009</a:t>
            </a:r>
          </a:p>
          <a:p>
            <a:pPr algn="just" fontAlgn="t"/>
            <a:r>
              <a:rPr lang="en-US" b="1" dirty="0">
                <a:latin typeface="Times New Roman" pitchFamily="18" charset="0"/>
                <a:cs typeface="Times New Roman" pitchFamily="18" charset="0"/>
              </a:rPr>
              <a:t>Frequency</a:t>
            </a:r>
            <a:r>
              <a:rPr lang="en-US" dirty="0">
                <a:latin typeface="Times New Roman" pitchFamily="18" charset="0"/>
                <a:cs typeface="Times New Roman" pitchFamily="18" charset="0"/>
              </a:rPr>
              <a:t>: 2 times a year</a:t>
            </a:r>
          </a:p>
          <a:p>
            <a:pPr algn="just" fontAlgn="t"/>
            <a:r>
              <a:rPr lang="en-US" b="1" dirty="0">
                <a:latin typeface="Times New Roman" pitchFamily="18" charset="0"/>
                <a:cs typeface="Times New Roman" pitchFamily="18" charset="0"/>
              </a:rPr>
              <a:t>Language of edition</a:t>
            </a:r>
            <a:r>
              <a:rPr lang="en-US" dirty="0">
                <a:latin typeface="Times New Roman" pitchFamily="18" charset="0"/>
                <a:cs typeface="Times New Roman" pitchFamily="18" charset="0"/>
              </a:rPr>
              <a:t>: Ukrainian, English, Russian</a:t>
            </a:r>
          </a:p>
          <a:p>
            <a:pPr algn="just" fontAlgn="t"/>
            <a:r>
              <a:rPr lang="en-US" b="1" dirty="0">
                <a:latin typeface="Times New Roman" pitchFamily="18" charset="0"/>
                <a:cs typeface="Times New Roman" pitchFamily="18" charset="0"/>
              </a:rPr>
              <a:t>Founder</a:t>
            </a:r>
            <a:r>
              <a:rPr lang="en-US" dirty="0">
                <a:latin typeface="Times New Roman" pitchFamily="18" charset="0"/>
                <a:cs typeface="Times New Roman" pitchFamily="18" charset="0"/>
              </a:rPr>
              <a:t>: National Technical University of Ukraine "Kyiv Polytechnic Institute". Department of aviation and space systems</a:t>
            </a:r>
          </a:p>
          <a:p>
            <a:pPr algn="just" fontAlgn="t"/>
            <a:r>
              <a:rPr lang="en-US" b="1" dirty="0">
                <a:latin typeface="Times New Roman" pitchFamily="18" charset="0"/>
                <a:cs typeface="Times New Roman" pitchFamily="18" charset="0"/>
              </a:rPr>
              <a:t>Editor in Chief</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Zbrutskyi</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Alexander, </a:t>
            </a:r>
            <a:r>
              <a:rPr lang="en-US" dirty="0" smtClean="0">
                <a:latin typeface="Times New Roman" pitchFamily="18" charset="0"/>
                <a:cs typeface="Times New Roman" pitchFamily="18" charset="0"/>
              </a:rPr>
              <a:t>doc., prof.</a:t>
            </a:r>
            <a:endParaRPr lang="en-US" dirty="0">
              <a:latin typeface="Times New Roman" pitchFamily="18" charset="0"/>
              <a:cs typeface="Times New Roman" pitchFamily="18" charset="0"/>
            </a:endParaRPr>
          </a:p>
          <a:p>
            <a:pPr algn="just" fontAlgn="t"/>
            <a:r>
              <a:rPr lang="en-US" b="1" dirty="0">
                <a:latin typeface="Times New Roman" pitchFamily="18" charset="0"/>
                <a:cs typeface="Times New Roman" pitchFamily="18" charset="0"/>
              </a:rPr>
              <a:t>Indexing</a:t>
            </a:r>
            <a:r>
              <a:rPr lang="en-US" dirty="0">
                <a:latin typeface="Times New Roman" pitchFamily="18" charset="0"/>
                <a:cs typeface="Times New Roman" pitchFamily="18" charset="0"/>
              </a:rPr>
              <a:t>: index </a:t>
            </a:r>
            <a:r>
              <a:rPr lang="en-US" dirty="0" err="1">
                <a:latin typeface="Times New Roman" pitchFamily="18" charset="0"/>
                <a:cs typeface="Times New Roman" pitchFamily="18" charset="0"/>
              </a:rPr>
              <a:t>copernicus</a:t>
            </a:r>
            <a:r>
              <a:rPr lang="en-US" dirty="0">
                <a:latin typeface="Times New Roman" pitchFamily="18" charset="0"/>
                <a:cs typeface="Times New Roman" pitchFamily="18" charset="0"/>
              </a:rPr>
              <a:t> international</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fontAlgn="t"/>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Impact</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factor</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icv</a:t>
            </a:r>
            <a:r>
              <a:rPr lang="ru-RU" b="1" dirty="0" smtClean="0">
                <a:latin typeface="Times New Roman" pitchFamily="18" charset="0"/>
                <a:cs typeface="Times New Roman" pitchFamily="18" charset="0"/>
              </a:rPr>
              <a:t> 2014: 45,59</a:t>
            </a:r>
            <a:endParaRPr lang="en-US" b="1" dirty="0">
              <a:latin typeface="Times New Roman" pitchFamily="18" charset="0"/>
              <a:cs typeface="Times New Roman" pitchFamily="18" charset="0"/>
            </a:endParaRPr>
          </a:p>
        </p:txBody>
      </p:sp>
      <p:sp>
        <p:nvSpPr>
          <p:cNvPr id="5" name="Прямоугольник 4"/>
          <p:cNvSpPr/>
          <p:nvPr/>
        </p:nvSpPr>
        <p:spPr>
          <a:xfrm>
            <a:off x="29636" y="764704"/>
            <a:ext cx="9114363" cy="954107"/>
          </a:xfrm>
          <a:prstGeom prst="rect">
            <a:avLst/>
          </a:prstGeom>
        </p:spPr>
        <p:txBody>
          <a:bodyPr wrap="square">
            <a:spAutoFit/>
          </a:bodyPr>
          <a:lstStyle/>
          <a:p>
            <a:pPr algn="ctr"/>
            <a:r>
              <a:rPr lang="en-US" sz="2800" dirty="0">
                <a:latin typeface="Times New Roman" pitchFamily="18" charset="0"/>
                <a:cs typeface="Times New Roman" pitchFamily="18" charset="0"/>
              </a:rPr>
              <a:t>Collections of scientific articles published in NTU "KPI" for aviation</a:t>
            </a:r>
            <a:endParaRPr lang="uk-UA" sz="2800" dirty="0"/>
          </a:p>
        </p:txBody>
      </p:sp>
    </p:spTree>
    <p:extLst>
      <p:ext uri="{BB962C8B-B14F-4D97-AF65-F5344CB8AC3E}">
        <p14:creationId xmlns:p14="http://schemas.microsoft.com/office/powerpoint/2010/main" val="2687848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1556792"/>
            <a:ext cx="8928992" cy="3693319"/>
          </a:xfrm>
          <a:prstGeom prst="rect">
            <a:avLst/>
          </a:prstGeom>
        </p:spPr>
        <p:txBody>
          <a:bodyPr wrap="square">
            <a:spAutoFit/>
          </a:bodyPr>
          <a:lstStyle/>
          <a:p>
            <a:pPr algn="ctr" fontAlgn="t"/>
            <a:r>
              <a:rPr lang="en-US" b="1" dirty="0" smtClean="0">
                <a:latin typeface="Times New Roman" pitchFamily="18" charset="0"/>
                <a:cs typeface="Times New Roman" pitchFamily="18" charset="0"/>
              </a:rPr>
              <a:t>Information systems, mechanics and management</a:t>
            </a:r>
          </a:p>
          <a:p>
            <a:pPr algn="ctr" fontAlgn="t"/>
            <a:endParaRPr lang="en-US" b="1" dirty="0">
              <a:latin typeface="Times New Roman" pitchFamily="18" charset="0"/>
              <a:cs typeface="Times New Roman" pitchFamily="18" charset="0"/>
            </a:endParaRPr>
          </a:p>
          <a:p>
            <a:pPr algn="just" fontAlgn="t"/>
            <a:r>
              <a:rPr lang="en-US" b="1" dirty="0">
                <a:latin typeface="Times New Roman" pitchFamily="18" charset="0"/>
                <a:cs typeface="Times New Roman" pitchFamily="18" charset="0"/>
              </a:rPr>
              <a:t>Founded</a:t>
            </a:r>
            <a:r>
              <a:rPr lang="en-US" dirty="0">
                <a:latin typeface="Times New Roman" pitchFamily="18" charset="0"/>
                <a:cs typeface="Times New Roman" pitchFamily="18" charset="0"/>
              </a:rPr>
              <a:t>: 2008</a:t>
            </a:r>
          </a:p>
          <a:p>
            <a:pPr algn="just" fontAlgn="t"/>
            <a:r>
              <a:rPr lang="en-US" b="1" dirty="0">
                <a:latin typeface="Times New Roman" pitchFamily="18" charset="0"/>
                <a:cs typeface="Times New Roman" pitchFamily="18" charset="0"/>
              </a:rPr>
              <a:t>Topics</a:t>
            </a:r>
            <a:r>
              <a:rPr lang="en-US" dirty="0">
                <a:latin typeface="Times New Roman" pitchFamily="18" charset="0"/>
                <a:cs typeface="Times New Roman" pitchFamily="18" charset="0"/>
              </a:rPr>
              <a:t>: coverage of issues in the field of systems and devices measuring objects and movement, processing and transmission of information, systems and objects </a:t>
            </a:r>
            <a:r>
              <a:rPr lang="en-US" dirty="0" smtClean="0">
                <a:latin typeface="Times New Roman" pitchFamily="18" charset="0"/>
                <a:cs typeface="Times New Roman" pitchFamily="18" charset="0"/>
              </a:rPr>
              <a:t>mowing controls</a:t>
            </a:r>
            <a:endParaRPr lang="en-US" dirty="0">
              <a:latin typeface="Times New Roman" pitchFamily="18" charset="0"/>
              <a:cs typeface="Times New Roman" pitchFamily="18" charset="0"/>
            </a:endParaRPr>
          </a:p>
          <a:p>
            <a:pPr algn="just" fontAlgn="t"/>
            <a:r>
              <a:rPr lang="en-US" b="1" dirty="0">
                <a:latin typeface="Times New Roman" pitchFamily="18" charset="0"/>
                <a:cs typeface="Times New Roman" pitchFamily="18" charset="0"/>
              </a:rPr>
              <a:t>ISSN</a:t>
            </a:r>
            <a:r>
              <a:rPr lang="en-US" dirty="0">
                <a:latin typeface="Times New Roman" pitchFamily="18" charset="0"/>
                <a:cs typeface="Times New Roman" pitchFamily="18" charset="0"/>
              </a:rPr>
              <a:t>: 2219-3804</a:t>
            </a:r>
          </a:p>
          <a:p>
            <a:pPr algn="just" fontAlgn="t"/>
            <a:r>
              <a:rPr lang="en-US" b="1" dirty="0">
                <a:latin typeface="Times New Roman" pitchFamily="18" charset="0"/>
                <a:cs typeface="Times New Roman" pitchFamily="18" charset="0"/>
              </a:rPr>
              <a:t>Certificate of state registration</a:t>
            </a:r>
            <a:r>
              <a:rPr lang="en-US" dirty="0">
                <a:latin typeface="Times New Roman" pitchFamily="18" charset="0"/>
                <a:cs typeface="Times New Roman" pitchFamily="18" charset="0"/>
              </a:rPr>
              <a:t>: KV number 13992-2962R on 14.04.2008</a:t>
            </a:r>
          </a:p>
          <a:p>
            <a:pPr algn="just" fontAlgn="t"/>
            <a:r>
              <a:rPr lang="en-US" b="1" dirty="0">
                <a:latin typeface="Times New Roman" pitchFamily="18" charset="0"/>
                <a:cs typeface="Times New Roman" pitchFamily="18" charset="0"/>
              </a:rPr>
              <a:t>Frequency</a:t>
            </a:r>
            <a:r>
              <a:rPr lang="en-US" dirty="0">
                <a:latin typeface="Times New Roman" pitchFamily="18" charset="0"/>
                <a:cs typeface="Times New Roman" pitchFamily="18" charset="0"/>
              </a:rPr>
              <a:t>: 2 times a year</a:t>
            </a:r>
          </a:p>
          <a:p>
            <a:pPr algn="just" fontAlgn="t"/>
            <a:r>
              <a:rPr lang="en-US" b="1" dirty="0">
                <a:latin typeface="Times New Roman" pitchFamily="18" charset="0"/>
                <a:cs typeface="Times New Roman" pitchFamily="18" charset="0"/>
              </a:rPr>
              <a:t>Language of publication</a:t>
            </a:r>
            <a:r>
              <a:rPr lang="en-US" dirty="0">
                <a:latin typeface="Times New Roman" pitchFamily="18" charset="0"/>
                <a:cs typeface="Times New Roman" pitchFamily="18" charset="0"/>
              </a:rPr>
              <a:t>: Russian, Ukrainian, English</a:t>
            </a:r>
          </a:p>
          <a:p>
            <a:pPr algn="just" fontAlgn="t"/>
            <a:r>
              <a:rPr lang="en-US" b="1" dirty="0">
                <a:latin typeface="Times New Roman" pitchFamily="18" charset="0"/>
                <a:cs typeface="Times New Roman" pitchFamily="18" charset="0"/>
              </a:rPr>
              <a:t>Founder</a:t>
            </a:r>
            <a:r>
              <a:rPr lang="en-US" dirty="0">
                <a:latin typeface="Times New Roman" pitchFamily="18" charset="0"/>
                <a:cs typeface="Times New Roman" pitchFamily="18" charset="0"/>
              </a:rPr>
              <a:t>: National Technical University of Ukraine "Kyiv Polytechnic Institute"</a:t>
            </a:r>
          </a:p>
          <a:p>
            <a:pPr algn="just" fontAlgn="t"/>
            <a:r>
              <a:rPr lang="en-US" b="1" dirty="0">
                <a:latin typeface="Times New Roman" pitchFamily="18" charset="0"/>
                <a:cs typeface="Times New Roman" pitchFamily="18" charset="0"/>
              </a:rPr>
              <a:t>Editor in Chief</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Zbrutskyi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Alexander</a:t>
            </a:r>
            <a:r>
              <a:rPr lang="en-US" dirty="0">
                <a:latin typeface="Times New Roman" pitchFamily="18" charset="0"/>
                <a:cs typeface="Times New Roman" pitchFamily="18" charset="0"/>
              </a:rPr>
              <a:t>, doc., prof.</a:t>
            </a:r>
          </a:p>
          <a:p>
            <a:pPr algn="just" fontAlgn="t"/>
            <a:r>
              <a:rPr lang="en-US" b="1" dirty="0" smtClean="0">
                <a:latin typeface="Times New Roman" pitchFamily="18" charset="0"/>
                <a:cs typeface="Times New Roman" pitchFamily="18" charset="0"/>
              </a:rPr>
              <a:t>Indexing</a:t>
            </a:r>
            <a:r>
              <a:rPr lang="en-US" dirty="0">
                <a:latin typeface="Times New Roman" pitchFamily="18" charset="0"/>
                <a:cs typeface="Times New Roman" pitchFamily="18" charset="0"/>
              </a:rPr>
              <a:t>: Index Copernicus International</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just" fontAlgn="t"/>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Impact</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Factor</a:t>
            </a:r>
            <a:r>
              <a:rPr lang="ru-RU" b="1" dirty="0">
                <a:latin typeface="Times New Roman" pitchFamily="18" charset="0"/>
                <a:cs typeface="Times New Roman" pitchFamily="18" charset="0"/>
              </a:rPr>
              <a:t> ICV 2014: </a:t>
            </a:r>
            <a:r>
              <a:rPr lang="ru-RU" b="1" dirty="0" smtClean="0">
                <a:latin typeface="Times New Roman" pitchFamily="18" charset="0"/>
                <a:cs typeface="Times New Roman" pitchFamily="18" charset="0"/>
              </a:rPr>
              <a:t>50,96</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3823859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23850" y="764704"/>
            <a:ext cx="8229600" cy="446087"/>
          </a:xfrm>
        </p:spPr>
        <p:txBody>
          <a:bodyPr/>
          <a:lstStyle/>
          <a:p>
            <a:r>
              <a:rPr lang="en-US" sz="2800" dirty="0">
                <a:solidFill>
                  <a:schemeClr val="dk1"/>
                </a:solidFill>
                <a:latin typeface="Times New Roman" pitchFamily="18" charset="0"/>
                <a:cs typeface="Times New Roman" pitchFamily="18" charset="0"/>
              </a:rPr>
              <a:t>Tour in Berlin.</a:t>
            </a:r>
            <a:endParaRPr lang="ru-RU" sz="2000" dirty="0">
              <a:latin typeface="Times New Roman" pitchFamily="18" charset="0"/>
              <a:cs typeface="Times New Roman"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264" y="1196752"/>
            <a:ext cx="4177208" cy="2349680"/>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64" y="3861048"/>
            <a:ext cx="4177208" cy="234968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1196752"/>
            <a:ext cx="4139952" cy="2328723"/>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7" y="3861048"/>
            <a:ext cx="4177209" cy="2349680"/>
          </a:xfrm>
          <a:prstGeom prst="rect">
            <a:avLst/>
          </a:prstGeom>
        </p:spPr>
      </p:pic>
      <p:sp>
        <p:nvSpPr>
          <p:cNvPr id="13" name="Прямоугольник 12"/>
          <p:cNvSpPr/>
          <p:nvPr/>
        </p:nvSpPr>
        <p:spPr>
          <a:xfrm>
            <a:off x="1364137" y="6242988"/>
            <a:ext cx="1245662" cy="369332"/>
          </a:xfrm>
          <a:prstGeom prst="rect">
            <a:avLst/>
          </a:prstGeom>
        </p:spPr>
        <p:txBody>
          <a:bodyPr wrap="none">
            <a:spAutoFit/>
          </a:bodyPr>
          <a:lstStyle/>
          <a:p>
            <a:r>
              <a:rPr lang="en-US" altLang="uk-UA" dirty="0">
                <a:latin typeface="Times New Roman" pitchFamily="18" charset="0"/>
                <a:cs typeface="Times New Roman" pitchFamily="18" charset="0"/>
              </a:rPr>
              <a:t>Berlin Wall</a:t>
            </a:r>
            <a:endParaRPr lang="ru-RU" dirty="0">
              <a:latin typeface="Times New Roman" pitchFamily="18" charset="0"/>
              <a:cs typeface="Times New Roman" pitchFamily="18" charset="0"/>
            </a:endParaRPr>
          </a:p>
        </p:txBody>
      </p:sp>
      <p:sp>
        <p:nvSpPr>
          <p:cNvPr id="19" name="Прямоугольник 18"/>
          <p:cNvSpPr/>
          <p:nvPr/>
        </p:nvSpPr>
        <p:spPr>
          <a:xfrm>
            <a:off x="1814645" y="3501008"/>
            <a:ext cx="1095172" cy="369332"/>
          </a:xfrm>
          <a:prstGeom prst="rect">
            <a:avLst/>
          </a:prstGeom>
        </p:spPr>
        <p:txBody>
          <a:bodyPr wrap="none">
            <a:spAutoFit/>
          </a:bodyPr>
          <a:lstStyle/>
          <a:p>
            <a:r>
              <a:rPr lang="en-US" altLang="uk-UA" dirty="0">
                <a:latin typeface="Times New Roman" pitchFamily="18" charset="0"/>
                <a:cs typeface="Times New Roman" pitchFamily="18" charset="0"/>
              </a:rPr>
              <a:t>Reichstag</a:t>
            </a:r>
            <a:endParaRPr lang="ru-RU" dirty="0">
              <a:latin typeface="Times New Roman" pitchFamily="18" charset="0"/>
              <a:cs typeface="Times New Roman" pitchFamily="18" charset="0"/>
            </a:endParaRPr>
          </a:p>
        </p:txBody>
      </p:sp>
      <p:sp>
        <p:nvSpPr>
          <p:cNvPr id="20" name="Прямоугольник 19"/>
          <p:cNvSpPr/>
          <p:nvPr/>
        </p:nvSpPr>
        <p:spPr>
          <a:xfrm>
            <a:off x="5177248" y="6165304"/>
            <a:ext cx="2858475" cy="646331"/>
          </a:xfrm>
          <a:prstGeom prst="rect">
            <a:avLst/>
          </a:prstGeom>
        </p:spPr>
        <p:txBody>
          <a:bodyPr wrap="none">
            <a:spAutoFit/>
          </a:bodyPr>
          <a:lstStyle/>
          <a:p>
            <a:r>
              <a:rPr lang="en-US" altLang="uk-UA" dirty="0">
                <a:latin typeface="Times New Roman" pitchFamily="18" charset="0"/>
                <a:cs typeface="Times New Roman" pitchFamily="18" charset="0"/>
              </a:rPr>
              <a:t>Monument to Soviet soldiers</a:t>
            </a:r>
          </a:p>
          <a:p>
            <a:pPr algn="ctr"/>
            <a:r>
              <a:rPr lang="en-US" altLang="uk-UA" dirty="0">
                <a:latin typeface="Times New Roman" pitchFamily="18" charset="0"/>
                <a:cs typeface="Times New Roman" pitchFamily="18" charset="0"/>
              </a:rPr>
              <a:t>Berlin liberators</a:t>
            </a:r>
            <a:endParaRPr lang="ru-RU" dirty="0">
              <a:latin typeface="Times New Roman" pitchFamily="18" charset="0"/>
              <a:cs typeface="Times New Roman" pitchFamily="18" charset="0"/>
            </a:endParaRPr>
          </a:p>
        </p:txBody>
      </p:sp>
      <p:sp>
        <p:nvSpPr>
          <p:cNvPr id="21" name="Прямоугольник 20"/>
          <p:cNvSpPr/>
          <p:nvPr/>
        </p:nvSpPr>
        <p:spPr>
          <a:xfrm>
            <a:off x="4974244" y="3501008"/>
            <a:ext cx="3249608" cy="369332"/>
          </a:xfrm>
          <a:prstGeom prst="rect">
            <a:avLst/>
          </a:prstGeom>
        </p:spPr>
        <p:txBody>
          <a:bodyPr wrap="none">
            <a:spAutoFit/>
          </a:bodyPr>
          <a:lstStyle/>
          <a:p>
            <a:r>
              <a:rPr lang="en-US" altLang="uk-UA" dirty="0">
                <a:latin typeface="Times New Roman" pitchFamily="18" charset="0"/>
                <a:cs typeface="Times New Roman" pitchFamily="18" charset="0"/>
              </a:rPr>
              <a:t>Monument to the Murdered Jews</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683734030"/>
      </p:ext>
    </p:extLst>
  </p:cSld>
  <p:clrMapOvr>
    <a:masterClrMapping/>
  </p:clrMapOvr>
  <p:transition advTm="148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23850" y="764704"/>
            <a:ext cx="8229600" cy="446087"/>
          </a:xfrm>
        </p:spPr>
        <p:txBody>
          <a:bodyPr/>
          <a:lstStyle/>
          <a:p>
            <a:r>
              <a:rPr lang="en-US" sz="2800" dirty="0">
                <a:solidFill>
                  <a:schemeClr val="dk1"/>
                </a:solidFill>
                <a:latin typeface="Times New Roman" pitchFamily="18" charset="0"/>
                <a:cs typeface="Times New Roman" pitchFamily="18" charset="0"/>
              </a:rPr>
              <a:t>Tour in </a:t>
            </a:r>
            <a:r>
              <a:rPr lang="en-US" sz="2800" dirty="0" smtClean="0">
                <a:solidFill>
                  <a:schemeClr val="dk1"/>
                </a:solidFill>
                <a:latin typeface="Times New Roman" pitchFamily="18" charset="0"/>
                <a:cs typeface="Times New Roman" pitchFamily="18" charset="0"/>
              </a:rPr>
              <a:t>Berlin</a:t>
            </a:r>
            <a:endParaRPr lang="ru-RU" sz="20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96752"/>
            <a:ext cx="3004432" cy="5341212"/>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108" y="1196752"/>
            <a:ext cx="4704320" cy="2646181"/>
          </a:xfrm>
          <a:prstGeom prst="rect">
            <a:avLst/>
          </a:prstGeom>
        </p:spPr>
      </p:pic>
      <p:sp>
        <p:nvSpPr>
          <p:cNvPr id="11" name="Прямоугольник 10"/>
          <p:cNvSpPr/>
          <p:nvPr/>
        </p:nvSpPr>
        <p:spPr>
          <a:xfrm>
            <a:off x="5271619" y="3779748"/>
            <a:ext cx="2238754" cy="369332"/>
          </a:xfrm>
          <a:prstGeom prst="rect">
            <a:avLst/>
          </a:prstGeom>
        </p:spPr>
        <p:txBody>
          <a:bodyPr wrap="none">
            <a:spAutoFit/>
          </a:bodyPr>
          <a:lstStyle/>
          <a:p>
            <a:r>
              <a:rPr lang="en-US" altLang="uk-UA" dirty="0" err="1">
                <a:latin typeface="Times New Roman" pitchFamily="18" charset="0"/>
                <a:cs typeface="Times New Roman" pitchFamily="18" charset="0"/>
              </a:rPr>
              <a:t>Charlottenburg</a:t>
            </a:r>
            <a:r>
              <a:rPr lang="en-US" altLang="uk-UA" dirty="0">
                <a:latin typeface="Times New Roman" pitchFamily="18" charset="0"/>
                <a:cs typeface="Times New Roman" pitchFamily="18" charset="0"/>
              </a:rPr>
              <a:t> Palace</a:t>
            </a:r>
            <a:endParaRPr lang="ru-RU" dirty="0">
              <a:latin typeface="Times New Roman" pitchFamily="18" charset="0"/>
              <a:cs typeface="Times New Roman" pitchFamily="18" charset="0"/>
            </a:endParaRPr>
          </a:p>
        </p:txBody>
      </p:sp>
      <p:sp>
        <p:nvSpPr>
          <p:cNvPr id="12" name="Прямоугольник 11"/>
          <p:cNvSpPr/>
          <p:nvPr/>
        </p:nvSpPr>
        <p:spPr>
          <a:xfrm>
            <a:off x="1197243" y="6464880"/>
            <a:ext cx="1677639" cy="369332"/>
          </a:xfrm>
          <a:prstGeom prst="rect">
            <a:avLst/>
          </a:prstGeom>
        </p:spPr>
        <p:txBody>
          <a:bodyPr wrap="none">
            <a:spAutoFit/>
          </a:bodyPr>
          <a:lstStyle/>
          <a:p>
            <a:r>
              <a:rPr lang="en-US" altLang="uk-UA" dirty="0" smtClean="0">
                <a:latin typeface="Times New Roman" pitchFamily="18" charset="0"/>
                <a:cs typeface="Times New Roman" pitchFamily="18" charset="0"/>
              </a:rPr>
              <a:t>Victory </a:t>
            </a:r>
            <a:r>
              <a:rPr lang="en-US" altLang="uk-UA" dirty="0">
                <a:latin typeface="Times New Roman" pitchFamily="18" charset="0"/>
                <a:cs typeface="Times New Roman" pitchFamily="18" charset="0"/>
              </a:rPr>
              <a:t>Column</a:t>
            </a:r>
            <a:endParaRPr lang="ru-RU" dirty="0">
              <a:latin typeface="Times New Roman" pitchFamily="18" charset="0"/>
              <a:cs typeface="Times New Roman" pitchFamily="18" charset="0"/>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056" y="4149080"/>
            <a:ext cx="3816424" cy="2146738"/>
          </a:xfrm>
          <a:prstGeom prst="rect">
            <a:avLst/>
          </a:prstGeom>
        </p:spPr>
      </p:pic>
      <p:sp>
        <p:nvSpPr>
          <p:cNvPr id="16" name="Прямоугольник 15"/>
          <p:cNvSpPr/>
          <p:nvPr/>
        </p:nvSpPr>
        <p:spPr>
          <a:xfrm>
            <a:off x="4980032" y="6309320"/>
            <a:ext cx="2501647" cy="369332"/>
          </a:xfrm>
          <a:prstGeom prst="rect">
            <a:avLst/>
          </a:prstGeom>
        </p:spPr>
        <p:txBody>
          <a:bodyPr wrap="none">
            <a:spAutoFit/>
          </a:bodyPr>
          <a:lstStyle/>
          <a:p>
            <a:r>
              <a:rPr lang="en-US" altLang="uk-UA" dirty="0">
                <a:latin typeface="Times New Roman" pitchFamily="18" charset="0"/>
                <a:cs typeface="Times New Roman" pitchFamily="18" charset="0"/>
              </a:rPr>
              <a:t>Charging electric vehicle</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38394386"/>
      </p:ext>
    </p:extLst>
  </p:cSld>
  <p:clrMapOvr>
    <a:masterClrMapping/>
  </p:clrMapOvr>
  <p:transition advTm="1485"/>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3090</TotalTime>
  <Words>1040</Words>
  <Application>Microsoft Office PowerPoint</Application>
  <PresentationFormat>Экран (4:3)</PresentationFormat>
  <Paragraphs>184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Report  on the participation in the doctoral summer school at the Berlin University of Technology 3 – 7 August 2015 on the project TEMPUS – NETCENG</vt:lpstr>
      <vt:lpstr>Training Course Program</vt:lpstr>
      <vt:lpstr>  Universities –  participants of the doctoral summer school   </vt:lpstr>
      <vt:lpstr>2. The presentation of lectures and workshops on the preparation of projects for participation in the contest was conducted from 03.08.2015 on 05.08.2015</vt:lpstr>
      <vt:lpstr>Презентация PowerPoint</vt:lpstr>
      <vt:lpstr>Презентация PowerPoint</vt:lpstr>
      <vt:lpstr>Презентация PowerPoint</vt:lpstr>
      <vt:lpstr>Tour in Berlin.</vt:lpstr>
      <vt:lpstr>Tour in Berlin</vt:lpstr>
      <vt:lpstr>Excursion to Potsdam</vt:lpstr>
      <vt:lpstr>Preparing posters</vt:lpstr>
      <vt:lpstr>7-8.08.2015 held a poster contest participants and the closing of the summer school</vt:lpstr>
      <vt:lpstr>Presentation of certificates to participants of the summer school</vt:lpstr>
      <vt:lpstr>From the porthole window</vt:lpstr>
      <vt:lpstr>Презентация PowerPoint</vt:lpstr>
      <vt:lpstr>Презентация PowerPoint</vt:lpstr>
      <vt:lpstr>Презентация PowerPoint</vt:lpstr>
      <vt:lpstr>Презентация PowerPoint</vt:lpstr>
      <vt:lpstr>Презентация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Зміст та огляд літератури</dc:title>
  <dc:creator>habi</dc:creator>
  <cp:lastModifiedBy>Khominych</cp:lastModifiedBy>
  <cp:revision>373</cp:revision>
  <dcterms:created xsi:type="dcterms:W3CDTF">2013-11-25T19:46:52Z</dcterms:created>
  <dcterms:modified xsi:type="dcterms:W3CDTF">2016-02-17T11:22:38Z</dcterms:modified>
</cp:coreProperties>
</file>