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66" r:id="rId4"/>
    <p:sldId id="267" r:id="rId5"/>
    <p:sldId id="325" r:id="rId6"/>
    <p:sldId id="323" r:id="rId7"/>
    <p:sldId id="324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494" autoAdjust="0"/>
  </p:normalViewPr>
  <p:slideViewPr>
    <p:cSldViewPr>
      <p:cViewPr>
        <p:scale>
          <a:sx n="70" d="100"/>
          <a:sy n="70" d="100"/>
        </p:scale>
        <p:origin x="-12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4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6288D9-D612-44B1-B89F-2C936E438170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ACEC1C-E58B-45C3-B3DE-397EAF2DD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1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019DFC-6924-49D6-B1C4-9CB28E150759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216981-E9D1-4219-B3BC-4AE2E1772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98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F0986-D6E2-4739-AFD4-F8BCB79A9A9E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B4A-ED87-4E82-A16B-4FEB2E019F66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B22F-4530-4E5C-9D46-8CF4E48F72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82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A4F6-F40A-4E0B-8AEB-EF6B1C7A4E9F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23AB-A89D-4818-91C8-967D931C52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3534-B780-4C19-BF44-E59D6CA22719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C016-F863-48E0-AFC1-BA12878AAE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6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9A47-003C-4A7B-95FA-E403ACA1A8C2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7821-7A28-4838-9F7F-A0F729D922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6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BC80-F22C-4C6D-B68B-EE7BF88CF264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9B6-FEB0-4108-8006-2DEDBD11C5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2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783E-D100-44EA-B732-BC9F5C68A5C1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7CF7-4275-4717-9E9C-FF7257FE3F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5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5AB3-52C0-4FB2-9AFC-39115307E792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85A2-459D-46F3-97D8-F713E0A797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73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E6F5-2DFB-49EA-8529-DC1EE382CF75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9C3B-0880-4E0C-9DED-AE169911F9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CBA9-0BDC-4EA4-9556-ED91574E427A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9130-32EB-4D86-B659-A9B6B1FDDA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20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CC10-A47E-406F-AE08-D5118E72ABB5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0119-F487-4437-82BE-C8D62F9690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3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1A98-1876-43A0-921C-D852511A1173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EE96-6444-4A3D-804E-0A29F796D3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06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5B636-F31F-438A-968A-65763DA15ACC}" type="datetimeFigureOut">
              <a:rPr lang="uk-UA"/>
              <a:pPr>
                <a:defRPr/>
              </a:pPr>
              <a:t>17.02.2016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ACF9C-6246-484C-ACA4-419E4F2415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scopus.com/" TargetMode="External"/><Relationship Id="rId7" Type="http://schemas.openxmlformats.org/officeDocument/2006/relationships/hyperlink" Target="https://webofknowledg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journals.indexcopernicu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5923" y="908720"/>
            <a:ext cx="8352730" cy="3025005"/>
          </a:xfrm>
        </p:spPr>
        <p:txBody>
          <a:bodyPr/>
          <a:lstStyle/>
          <a:p>
            <a: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3200" b="1" dirty="0" smtClean="0">
                <a:latin typeface="Times New Roman" pitchFamily="18" charset="0"/>
                <a:cs typeface="Times New Roman" pitchFamily="18" charset="0"/>
              </a:rPr>
              <a:t>об участии в докторской летней школе в Берлинском техническом университете</a:t>
            </a:r>
            <a:br>
              <a:rPr lang="ru-RU" alt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3200" b="1" dirty="0" smtClean="0">
                <a:latin typeface="Times New Roman" pitchFamily="18" charset="0"/>
                <a:cs typeface="Times New Roman" pitchFamily="18" charset="0"/>
              </a:rPr>
              <a:t>3 – 7 августа 2015 г. </a:t>
            </a:r>
            <a:br>
              <a:rPr lang="ru-RU" alt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по проекту ТЕМПУС – </a:t>
            </a:r>
            <a:r>
              <a:rPr lang="en-US" altLang="uk-UA" sz="2800" b="1" dirty="0" smtClean="0">
                <a:latin typeface="Times New Roman" pitchFamily="18" charset="0"/>
                <a:cs typeface="Times New Roman" pitchFamily="18" charset="0"/>
              </a:rPr>
              <a:t>NETCENG</a:t>
            </a:r>
            <a:endParaRPr lang="ru-RU" alt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088" y="4077072"/>
            <a:ext cx="8280400" cy="1381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от </a:t>
            </a:r>
          </a:p>
          <a:p>
            <a:pPr eaLnBrk="1" hangingPunct="1">
              <a:spcBef>
                <a:spcPct val="0"/>
              </a:spcBef>
            </a:pPr>
            <a:r>
              <a:rPr lang="ru-RU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технического университета Украины “КПИ”:</a:t>
            </a:r>
            <a:endParaRPr lang="en-US" alt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Хоминич</a:t>
            </a:r>
            <a:r>
              <a:rPr lang="ru-RU" alt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О.А., Олейник Е.В.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48545" y="5742548"/>
            <a:ext cx="158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Берлин – 2015</a:t>
            </a:r>
            <a:endParaRPr lang="uk-UA" dirty="0"/>
          </a:p>
        </p:txBody>
      </p:sp>
    </p:spTree>
  </p:cSld>
  <p:clrMapOvr>
    <a:masterClrMapping/>
  </p:clrMapOvr>
  <p:transition advTm="23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229600" cy="433388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Экскурсия в Потсдам</a:t>
            </a:r>
            <a:endParaRPr lang="uk-UA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0" y="1212458"/>
            <a:ext cx="3320414" cy="2490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4" y="3831079"/>
            <a:ext cx="3466426" cy="2599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30" y="3972029"/>
            <a:ext cx="3278493" cy="2458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4" y="1212458"/>
            <a:ext cx="4196548" cy="23605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32875" y="3501008"/>
            <a:ext cx="1967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Дворец Сан-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Суси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71413" y="3645024"/>
            <a:ext cx="2504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Оранжерейный дворец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600" y="6381328"/>
            <a:ext cx="361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Новый дворец Фридриха Великого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695" y="6381328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Барочный новый 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дворец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41759"/>
      </p:ext>
    </p:extLst>
  </p:cSld>
  <p:clrMapOvr>
    <a:masterClrMapping/>
  </p:clrMapOvr>
  <p:transition advTm="1123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1412776"/>
            <a:ext cx="4453960" cy="2969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44" y="3501008"/>
            <a:ext cx="4796610" cy="319774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92906" y="908720"/>
            <a:ext cx="8358187" cy="360710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Подготовка плакатов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5004048" y="1772816"/>
            <a:ext cx="3816424" cy="1272141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ходе индивидуальных работ, участниками были подготовлены плакаты для выступлений в докторской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3603665549"/>
      </p:ext>
    </p:extLst>
  </p:cSld>
  <p:clrMapOvr>
    <a:masterClrMapping/>
  </p:clrMapOvr>
  <p:transition advTm="4809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588224" y="2145521"/>
            <a:ext cx="2448272" cy="14274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7-8.08.2015 состоялся конкурс плакатов участников и состоялось закрытие летней школы</a:t>
            </a:r>
          </a:p>
        </p:txBody>
      </p:sp>
      <p:sp>
        <p:nvSpPr>
          <p:cNvPr id="27651" name="Rectangle 5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2906" y="908720"/>
            <a:ext cx="8358187" cy="3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Конкурс плакатов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96143"/>
            <a:ext cx="1876271" cy="3335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96143"/>
            <a:ext cx="1876271" cy="3335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90" y="4365104"/>
            <a:ext cx="4295136" cy="24160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094197" cy="37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9592"/>
      </p:ext>
    </p:extLst>
  </p:cSld>
  <p:clrMapOvr>
    <a:masterClrMapping/>
  </p:clrMapOvr>
  <p:transition advTm="4809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191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Вручение сертификатов участникам летней школы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5" y="1311120"/>
            <a:ext cx="3932903" cy="262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" y="1311120"/>
            <a:ext cx="3932904" cy="2621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5" y="4119432"/>
            <a:ext cx="3932903" cy="2621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" y="4119432"/>
            <a:ext cx="3932904" cy="26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191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Из окна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элюминатора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672512"/>
            <a:ext cx="3018555" cy="4024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05" y="1672512"/>
            <a:ext cx="3018555" cy="4024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8476"/>
            <a:ext cx="2628457" cy="46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88" y="864875"/>
            <a:ext cx="90686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приезду в Киев участниками летней школы были подготовлены рекомендации для подготовки журналов МГС и ИСМК к индексированию в БД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SCIVERSE SCOPUS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88" y="2638067"/>
            <a:ext cx="8950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ВСЕМ ЖУРНАЛАМ, КОТОРЫЕ СТРЕМЯТСЯ ВОЙТИ В СИСТЕМУ, НЕОБХОДИМО ВЫПОЛНЯТЬ  СЛЕДУЮЩИЕ ТРЕБОВАНИЯ И ИМЕТЬ: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четкую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редакционную политику;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International Standard Serials Number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Международный стандартный номер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сериального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издания;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аппарат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рецензирования статей;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международный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редакционного совета;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международный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авторов;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оглавления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выпусках на английском языке;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аннотации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ключевые слова на английском языке;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пристатейную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библиографию ко всем или хотя бы к 80-90% статей в выпуске (заявка подается только со статьями, имеющими библиографию);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сайт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английском языке;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графика выхода в свет (иметь четкую периодичность и регулярность выхода).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55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94" y="90872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ДАННЫЕ АНКЕТЫ НА ЖУРНАЛ ДЛЯ ЭКСПЕРТИЗЫ, ПОСТУПАЕМЫЕ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1. Основные данные о журнале и его политика: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Название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Издательство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Страна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Периодичность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Число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статей в год.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Первый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выхода.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Язык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статей (если не на английском, указывается причинам выхода журнала на другом языке).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Адрес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сайта (английского).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Имеется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пристатейная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библиография в романском алфавите (латиница).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Уровень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рецензирования.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Есть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 редакционный совет, адрес его страницы в Интернете (английский вариант), состав редсовета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имеется ли международный состав (указываются страны).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- Характеристика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состава авторов - имеется ли международный состав.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STEP – 2.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Представление содержания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(presentation of content).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Примеры статей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-формат);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 сайта с содержанием (оглавление, авторские резюме, полные тексты, если есть и др.);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Предварительную оценку качества авторских резюме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8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5400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3.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Цитируемость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citedness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3-м редакторам: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Продуктивность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количеству публикаций.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Цитирование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Индекс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4.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Регулярность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regularuty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существующих задержках или выходе во время очередных выпусков журналов.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Оценивается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сайту.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Считается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важным показателем («может означать отсутствие портфеля статей, плохое управление» и др.)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5.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Доступность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accessibility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на сайте журнала на английском языке.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домашней страницы на английском языке.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Качество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сайта на английском языке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6.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Распространение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distribution)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Включение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Включение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другие БД и какие.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CrossRef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подписки через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WorldCat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2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СИСТЕМУ НЕ ПРИНИМАЮТСЯ ЖУРНАЛЫ: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печатающие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оригинальные статьи (переводные, информационные (кроме обзоров), рекламные и т.п.);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пристатейной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библиографии или имеющие ее в незначительном числе статей;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имеющие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короткие, неинформативные резюме, на плохом английском языке;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имеющие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производственно-техническую, рекламно-информационную, деловую направленность, то есть не научные журналы;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выходящие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нерегулярно;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имеющие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вэб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-сайтов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МИНИМАЛЬНЫЙ НАБОР ФОРМАЛЬНЫХ ТРЕБОВАНИЙ,  БЕЗ КОТОРЫХ ЖУРНАЛ НЕ ПРИНИМАЕТСЯ НА ЭКСПЕРТИЗУ (ЖУРНАЛ ПОЛУЧАЕТ ОТКАЗ ДО ЭКСПЕРТИЗЫ):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англоязычного резюме к каждой научной статье;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рецензирования каждой научной публикации в журнале;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соблюдение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регулярного графика выпуска издания;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(для печатного и/или электронного издания);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наличие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пристатейных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списков литературы в романском алфавите (латинице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6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8" y="1124744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ЦИТИРОВАНИЯ ПРИ ПОДГОТОВКЕ ЖУРНАЛА К ЭКСПЕРТИЗЕ: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цитирование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3-х членов редакционного совета (главного редактора и 2-х членов совета по выбору редакции);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цитирование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цитированию – основные показатели при экспертизе. Хорошее цитирование – 70-80% успеха.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ПРАВИЛА ПРЕДСТАВЛЕНИЯ НАЗВАНИЯ ЖУРНАЛА В ЗАЯВКЕ: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Название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журнала – транслитерация для русскоязычного названия;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Альтернативное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название – пара фраз на английском языке;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Какое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основное название будет представлено в заявке, такое и попадет в систему;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иметь ввиду – в ссылках русскоязычное название будет даваться в транслитерации, а не в переводе;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Лучше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давать основное название в таком виде, в каком журнал зарегистрирован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Ulrich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 Periodicals Directory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(справочная система и источник информации для всех баз данных);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более полно представлять историю названия журнала, указывая как текущее, так и предыдущие его названия.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6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582613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Программа летней докторской школы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32735"/>
              </p:ext>
            </p:extLst>
          </p:nvPr>
        </p:nvGraphicFramePr>
        <p:xfrm>
          <a:off x="468313" y="1255856"/>
          <a:ext cx="8229600" cy="555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462"/>
                <a:gridCol w="5929354"/>
                <a:gridCol w="1828784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02.08.2015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544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летней школы.</a:t>
                      </a:r>
                      <a:r>
                        <a:rPr lang="ru-RU" alt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Введение в докторскую летнею школу. Презентация учебной программы. Личная мотивация. Навыки презентации. Требования к успешному завершению Аспирантуры. Создание новой исследовательской идеи. Планирование исследования – как планировать научные исследования.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03.08.2015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848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качества –  критерии и методы оценки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научных трудов и документов. Обзор на высоком уровне опубликованных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работ. Обзор собственных тезисов, презентация или плакаты. Как написать успешную научную статью.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по Берлину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04.08.2015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840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Секреты хорошей научной беседы. Как подготовить плакат для участия в конференции. Как представить работу на научной конференции.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 по подготовке плакатов, документов и презентаций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участия в конкурсе плакатов.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процесса написания и публикаций.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05.08.2015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81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исследовательская работа, подготовка плакатов и презентаций. Консультации по подготовке плакатов.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06.08.2015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Стендовые доклады – аспиранты и их руководители. Экспертное рассмотрение плакатов. Выставка плакатов и презентаций. Окончательные результаты экспертного жюри.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07.08.2015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Отъезд участников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08.08.2015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32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44824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ПРАВИЛА ПРЕДСТАВЛЕНИЯ ОГЛАВЛЕНИЯ ЖУРНАЛА НА АНГЛИЙСКОМ ЯЗЫКЕ: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Фамилии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авторов – транслитерация.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Заглавия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статей – перевод.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Заглавия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статей: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информативными;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только общепринятые сокращения;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переводе на английский язык не должно быть транслитерации с русского (украинского) языка, кроме непереводимых названий собственных имен, приборов и др. объектов, имеющих собственные названия;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непереводимый сленг, известный только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украиноговорящим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специалистам.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00" y="1052736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ПЕРЕЧИСЛЕННЫЕ ДАННЫЕ К СТАТЬЕ, ПО ТРЕБОВАНИЮ СИСТЕМЫ, ДОЛЖНЫ РАЗМЕЩАТЬСЯ В ЖУРНАЛЕ ВМЕСТЕ (РЯДОМ) С ЕЕ ПОЛНЫМ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ТЕКСТОМ: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– на печатном языке: название статьи; автор(ы); адресные данные авторов (организация(и), адрес организации(й), электронная почта всех или одного автора); авторское резюме; ключевые слова;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– информация Блока 1 в романском алфавите (транслитерация и перевод соответствующих данных) в той же последовательности: авторы на латинице (транслитерация); заглавие, аннотация, ключевые слова, название организации, адрес организации - на английском языке;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– полный текст статьи на языке оригинала;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– список литературы на русском языке (название “Список литературы”);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 – список литературы в романском алфавите (название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”).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Используется также другой вариант расположения блоков, когда вся англоязычная часть (информация в романском алфавите) размещается  в конце статьи.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3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08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5207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Университеты – участники летней докторской школы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611560" y="1412776"/>
            <a:ext cx="892899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Беларусь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Белорусский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национальный технический университет;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Белорусский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государственный университет;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Полоцкий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государственный университет.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Россия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Казанский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национальный технический университет Научно-исследовательский;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- Омский государственный технический университет;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- Рязанский государственный университет радиотехники;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- Дальневосточный федеральный университет;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Уральский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федеральный университет.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Украина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- Черкасский государственный технологический университет;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- Национальный авиационный университет;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Национальный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технический университет Украины "КПИ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ЕС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Университет 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Брюнеля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Берлинский технический Университет;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Вильнюсский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университет им. Гедиминаса.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8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2"/>
          <p:cNvSpPr txBox="1">
            <a:spLocks/>
          </p:cNvSpPr>
          <p:nvPr/>
        </p:nvSpPr>
        <p:spPr bwMode="auto">
          <a:xfrm>
            <a:off x="249113" y="1412776"/>
            <a:ext cx="87153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С докладом о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Берлинский технический Университет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и задачах летней докторской школы выступил  проф.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Arnold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Sternharz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 bwMode="auto">
          <a:xfrm rot="10800000" flipV="1">
            <a:off x="846138" y="835942"/>
            <a:ext cx="745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1. Открытие </a:t>
            </a:r>
            <a:r>
              <a:rPr lang="ru-RU" altLang="uk-UA" sz="2800" dirty="0">
                <a:latin typeface="Times New Roman" pitchFamily="18" charset="0"/>
                <a:cs typeface="Times New Roman" pitchFamily="18" charset="0"/>
              </a:rPr>
              <a:t>летней </a:t>
            </a: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школы 03.08.2015</a:t>
            </a:r>
            <a:endParaRPr lang="ru-RU" alt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91854"/>
            <a:ext cx="9144000" cy="1225178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2. С 03.08.2015 по 05.08.2015 г. были проведены презентации лекций и практических занятий по подготовке плакатов для участия в конкурсе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49112" y="4005064"/>
            <a:ext cx="8715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докладами согласно планам докторской летней школы  выступили:</a:t>
            </a:r>
          </a:p>
          <a:p>
            <a:pPr algn="ctr"/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Университета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Брюнеля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uk-U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Лондон</a:t>
            </a:r>
            <a:r>
              <a:rPr lang="en-US" altLang="uk-UA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uk-UA" sz="2400" dirty="0" smtClean="0">
                <a:latin typeface="Times New Roman" pitchFamily="18" charset="0"/>
                <a:cs typeface="Times New Roman" pitchFamily="18" charset="0"/>
              </a:rPr>
              <a:t>– док.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Tatiana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Kalganova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 Вильнюсского технического университета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Гедиминаса –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Jelena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Stankevičien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57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2" y="1639515"/>
            <a:ext cx="211372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908720"/>
            <a:ext cx="6770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наукометрические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базы данных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1431940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  <a:hlinkClick r:id="rId3" tooltip="Scopus"/>
              </a:rPr>
              <a:t>Scopus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— крупнейшая в мире единая реферативная база данных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наукометрическими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платформа, созданная в 2004г. издательской корпорацией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Elsevier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состоянию на январь 2013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содержит более 50 млн. Записей (около 2 млн. Добавляется ежегодно).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2909843"/>
            <a:ext cx="65527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  <a:hlinkClick r:id="rId4"/>
              </a:rPr>
              <a:t>Index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  <a:hlinkClick r:id="rId4"/>
              </a:rPr>
              <a:t>Copernicus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4"/>
              </a:rPr>
              <a:t> (IC)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представляет собой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наукометрическими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базу данных с внесенной пользователем информации, в том числе научных учреждений, печатных изданий и проектов, созданная в 1999 году в Польше. База данных имеет несколько инструментов оценки производительности, которые позволяют отслеживать влияние научных работ и публикаций, отдельных ученых и научно-исследовательских учреждений.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4" y="3326507"/>
            <a:ext cx="2463342" cy="12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4" y="5246131"/>
            <a:ext cx="2150166" cy="127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81428" y="4987042"/>
            <a:ext cx="6555068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Web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of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Science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WoS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- это реферативная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наукометрическими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база данных научных публикаций проекта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Web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компании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Thomson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Reuters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По состоянию на 2012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WoS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предлагает доступ к 12 000 названий наиболее авторитетных академических журналов, а также сборников научных трудов и комплектов первичных научных данных.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657" y="1706321"/>
            <a:ext cx="9131780" cy="4512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58700" bIns="7935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МЕХАНИКА ГИРОСКОПИЧЕСКИХ СИСТЕМ</a:t>
            </a:r>
          </a:p>
          <a:p>
            <a:pPr algn="ct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основания: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1982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Проблематика: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освещение динамических процессов в гироскопических и других системах управления объектами, условий их стабилизации при различных дестабилизирующих факторов возбуждения, информационных систем, систем и средств навигации, измерения и обработки информации в этих системах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ISSN: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0203-3771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15068-3640 р от 06.04.2009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Периодичность: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раза в год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Язык издания: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украинский, английский, русский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национальный технический университет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«киевский политехнический институт». Факультет авиационных и космических систем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Главный редактор: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збручский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васильевич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доктор технических наук</a:t>
            </a: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Индексирования: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copernicus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    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icv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2014: 45,59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36" y="764704"/>
            <a:ext cx="911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Сборники научных статей, издаваемые в НТУУ «КПИ» по авиации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87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556792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ИНФОРМАЦИОННЫЕ СИСТЕМЫ, МЕХАНИКА И УПРАВЛЕНИЯ</a:t>
            </a:r>
          </a:p>
          <a:p>
            <a:pPr algn="ct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Проблематика: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освещение вопросов в области использования систем и приборов измерения объектов и движения, обработки и передачи информации, систем и средств управления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рухомомы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объектами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ISSN: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2219-3804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 № 13992-2962Р от 14.04.2008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Периодичность: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раза в год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Язык издания: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русский, украинский, английский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Национальный технический университет Украины «Киевский политехнический институт»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Главный редактор: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Збручский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Александр Васильевич, доктор технических наук</a:t>
            </a:r>
          </a:p>
          <a:p>
            <a:pPr algn="just"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Индексирования: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Copernicus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ICV 2014: 50,96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5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229600" cy="4460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uk-UA" sz="2800" dirty="0" smtClean="0">
                <a:latin typeface="Times New Roman" pitchFamily="18" charset="0"/>
                <a:cs typeface="Times New Roman" pitchFamily="18" charset="0"/>
              </a:rPr>
              <a:t>Экскурсии по Берлину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1196752"/>
            <a:ext cx="4177208" cy="2349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3861048"/>
            <a:ext cx="4177208" cy="2349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139952" cy="2328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861048"/>
            <a:ext cx="4177209" cy="23496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64137" y="6242988"/>
            <a:ext cx="191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Берлинская стена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14645" y="3501008"/>
            <a:ext cx="1048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Рейхстаг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77248" y="6165304"/>
            <a:ext cx="3073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Памятник советским воинам </a:t>
            </a:r>
          </a:p>
          <a:p>
            <a:pPr algn="ctr"/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освободителям Берлина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74244" y="3501008"/>
            <a:ext cx="3479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Памятник уничтоженным евреям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34030"/>
      </p:ext>
    </p:extLst>
  </p:cSld>
  <p:clrMapOvr>
    <a:masterClrMapping/>
  </p:clrMapOvr>
  <p:transition advTm="14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229600" cy="4460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uk-UA" sz="2800" dirty="0">
                <a:latin typeface="Times New Roman" pitchFamily="18" charset="0"/>
                <a:cs typeface="Times New Roman" pitchFamily="18" charset="0"/>
              </a:rPr>
              <a:t>Экскурсии по Берлину</a:t>
            </a: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004432" cy="5341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08" y="1196752"/>
            <a:ext cx="4704320" cy="26461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71619" y="3779748"/>
            <a:ext cx="240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Дворец 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Шарлотенбург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243" y="6464880"/>
            <a:ext cx="18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Колонна победы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56" y="4149080"/>
            <a:ext cx="3816424" cy="21467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980032" y="6309320"/>
            <a:ext cx="290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Зарядка </a:t>
            </a:r>
            <a:r>
              <a:rPr lang="ru-RU" altLang="uk-UA" dirty="0" err="1" smtClean="0">
                <a:latin typeface="Times New Roman" pitchFamily="18" charset="0"/>
                <a:cs typeface="Times New Roman" pitchFamily="18" charset="0"/>
              </a:rPr>
              <a:t>электроавтомобиля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94386"/>
      </p:ext>
    </p:extLst>
  </p:cSld>
  <p:clrMapOvr>
    <a:masterClrMapping/>
  </p:clrMapOvr>
  <p:transition advTm="14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1720</Words>
  <Application>Microsoft Office PowerPoint</Application>
  <PresentationFormat>Экран (4:3)</PresentationFormat>
  <Paragraphs>203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Отчет  об участии в докторской летней школе в Берлинском техническом университете 3 – 7 августа 2015 г.  по проекту ТЕМПУС – NETCENG</vt:lpstr>
      <vt:lpstr>Программа летней докторской школы</vt:lpstr>
      <vt:lpstr>  Университеты – участники летней докторской школы  </vt:lpstr>
      <vt:lpstr>2. С 03.08.2015 по 05.08.2015 г. были проведены презентации лекций и практических занятий по подготовке плакатов для участия в конкурсе</vt:lpstr>
      <vt:lpstr>Презентация PowerPoint</vt:lpstr>
      <vt:lpstr>Презентация PowerPoint</vt:lpstr>
      <vt:lpstr>Презентация PowerPoint</vt:lpstr>
      <vt:lpstr>Экскурсии по Берлину</vt:lpstr>
      <vt:lpstr>Экскурсии по Берлину</vt:lpstr>
      <vt:lpstr>Экскурсия в Потсдам</vt:lpstr>
      <vt:lpstr>Подготовка плакатов</vt:lpstr>
      <vt:lpstr>7-8.08.2015 состоялся конкурс плакатов участников и состоялось закрытие летней школы</vt:lpstr>
      <vt:lpstr>Вручение сертификатов участникам летней школы</vt:lpstr>
      <vt:lpstr>Из окна элюминатора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Зміст та огляд літератури</dc:title>
  <dc:creator>habi</dc:creator>
  <cp:lastModifiedBy>Khominych</cp:lastModifiedBy>
  <cp:revision>344</cp:revision>
  <dcterms:created xsi:type="dcterms:W3CDTF">2013-11-25T19:46:52Z</dcterms:created>
  <dcterms:modified xsi:type="dcterms:W3CDTF">2016-02-17T09:16:23Z</dcterms:modified>
</cp:coreProperties>
</file>